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sldIdLst>
    <p:sldId id="256" r:id="rId2"/>
    <p:sldId id="296" r:id="rId3"/>
    <p:sldId id="298" r:id="rId4"/>
    <p:sldId id="322" r:id="rId5"/>
    <p:sldId id="299" r:id="rId6"/>
    <p:sldId id="300" r:id="rId7"/>
    <p:sldId id="301" r:id="rId8"/>
    <p:sldId id="302" r:id="rId9"/>
    <p:sldId id="297" r:id="rId10"/>
    <p:sldId id="303" r:id="rId11"/>
    <p:sldId id="321" r:id="rId12"/>
    <p:sldId id="337" r:id="rId13"/>
    <p:sldId id="340" r:id="rId14"/>
    <p:sldId id="295" r:id="rId15"/>
    <p:sldId id="306" r:id="rId16"/>
    <p:sldId id="307" r:id="rId17"/>
    <p:sldId id="325" r:id="rId18"/>
    <p:sldId id="309" r:id="rId19"/>
    <p:sldId id="305" r:id="rId20"/>
    <p:sldId id="308" r:id="rId21"/>
    <p:sldId id="310" r:id="rId22"/>
    <p:sldId id="312" r:id="rId23"/>
    <p:sldId id="314" r:id="rId24"/>
    <p:sldId id="315" r:id="rId25"/>
    <p:sldId id="317" r:id="rId26"/>
    <p:sldId id="316" r:id="rId27"/>
    <p:sldId id="313" r:id="rId28"/>
    <p:sldId id="319" r:id="rId29"/>
    <p:sldId id="320" r:id="rId30"/>
    <p:sldId id="323" r:id="rId31"/>
    <p:sldId id="326" r:id="rId32"/>
    <p:sldId id="327" r:id="rId33"/>
    <p:sldId id="328" r:id="rId34"/>
    <p:sldId id="338" r:id="rId35"/>
    <p:sldId id="304" r:id="rId36"/>
    <p:sldId id="339" r:id="rId37"/>
    <p:sldId id="270" r:id="rId38"/>
    <p:sldId id="334" r:id="rId39"/>
    <p:sldId id="335" r:id="rId40"/>
    <p:sldId id="269" r:id="rId41"/>
    <p:sldId id="332" r:id="rId42"/>
    <p:sldId id="281" r:id="rId43"/>
    <p:sldId id="333" r:id="rId44"/>
    <p:sldId id="272" r:id="rId45"/>
    <p:sldId id="274" r:id="rId46"/>
    <p:sldId id="275" r:id="rId47"/>
    <p:sldId id="341" r:id="rId48"/>
    <p:sldId id="271" r:id="rId49"/>
    <p:sldId id="276" r:id="rId50"/>
    <p:sldId id="278" r:id="rId51"/>
    <p:sldId id="258" r:id="rId52"/>
    <p:sldId id="329" r:id="rId53"/>
    <p:sldId id="330" r:id="rId54"/>
    <p:sldId id="257" r:id="rId55"/>
    <p:sldId id="259" r:id="rId56"/>
    <p:sldId id="260" r:id="rId57"/>
    <p:sldId id="262" r:id="rId58"/>
    <p:sldId id="263" r:id="rId59"/>
    <p:sldId id="342" r:id="rId60"/>
    <p:sldId id="264" r:id="rId61"/>
    <p:sldId id="331" r:id="rId62"/>
    <p:sldId id="265" r:id="rId63"/>
    <p:sldId id="267" r:id="rId64"/>
    <p:sldId id="287" r:id="rId65"/>
    <p:sldId id="290" r:id="rId66"/>
    <p:sldId id="288" r:id="rId67"/>
    <p:sldId id="343" r:id="rId68"/>
    <p:sldId id="289" r:id="rId69"/>
    <p:sldId id="291" r:id="rId70"/>
    <p:sldId id="293" r:id="rId71"/>
    <p:sldId id="294" r:id="rId72"/>
    <p:sldId id="279" r:id="rId73"/>
    <p:sldId id="266" r:id="rId74"/>
    <p:sldId id="336" r:id="rId75"/>
    <p:sldId id="282" r:id="rId76"/>
    <p:sldId id="283" r:id="rId77"/>
    <p:sldId id="280" r:id="rId78"/>
    <p:sldId id="284" r:id="rId79"/>
    <p:sldId id="285" r:id="rId80"/>
    <p:sldId id="286" r:id="rId8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zione" id="{1DF2EE79-2EB2-43F7-A575-C2917AE4655A}">
          <p14:sldIdLst>
            <p14:sldId id="256"/>
            <p14:sldId id="296"/>
            <p14:sldId id="298"/>
            <p14:sldId id="322"/>
            <p14:sldId id="299"/>
            <p14:sldId id="300"/>
            <p14:sldId id="301"/>
            <p14:sldId id="302"/>
            <p14:sldId id="297"/>
            <p14:sldId id="303"/>
            <p14:sldId id="321"/>
            <p14:sldId id="337"/>
            <p14:sldId id="340"/>
          </p14:sldIdLst>
        </p14:section>
        <p14:section name="Tecnologie" id="{3514DFE2-697B-4E87-9D0E-67DBAEAD67B7}">
          <p14:sldIdLst>
            <p14:sldId id="295"/>
            <p14:sldId id="306"/>
            <p14:sldId id="307"/>
            <p14:sldId id="325"/>
            <p14:sldId id="309"/>
            <p14:sldId id="305"/>
            <p14:sldId id="308"/>
            <p14:sldId id="310"/>
            <p14:sldId id="312"/>
            <p14:sldId id="314"/>
            <p14:sldId id="315"/>
            <p14:sldId id="317"/>
            <p14:sldId id="316"/>
            <p14:sldId id="313"/>
            <p14:sldId id="319"/>
          </p14:sldIdLst>
        </p14:section>
        <p14:section name="Threat Analysis" id="{DEFAA079-8597-439D-A86A-87444E189C69}">
          <p14:sldIdLst>
            <p14:sldId id="320"/>
            <p14:sldId id="323"/>
            <p14:sldId id="326"/>
            <p14:sldId id="327"/>
            <p14:sldId id="328"/>
            <p14:sldId id="338"/>
          </p14:sldIdLst>
        </p14:section>
        <p14:section name="Famiglie Di Controlli" id="{48344BBF-01B4-42C7-9082-5FD17F45A1AF}">
          <p14:sldIdLst>
            <p14:sldId id="304"/>
            <p14:sldId id="339"/>
          </p14:sldIdLst>
        </p14:section>
        <p14:section name="Famiglia IA" id="{C8283168-1555-4108-B51C-0486EE6807A9}">
          <p14:sldIdLst>
            <p14:sldId id="270"/>
            <p14:sldId id="334"/>
            <p14:sldId id="335"/>
            <p14:sldId id="269"/>
            <p14:sldId id="332"/>
            <p14:sldId id="281"/>
            <p14:sldId id="333"/>
            <p14:sldId id="272"/>
            <p14:sldId id="274"/>
            <p14:sldId id="275"/>
            <p14:sldId id="341"/>
            <p14:sldId id="271"/>
            <p14:sldId id="276"/>
            <p14:sldId id="278"/>
          </p14:sldIdLst>
        </p14:section>
        <p14:section name="Famiglia AC" id="{19341E8F-A5F3-4D8B-88D9-B1B9488F3D74}">
          <p14:sldIdLst>
            <p14:sldId id="258"/>
            <p14:sldId id="329"/>
            <p14:sldId id="330"/>
            <p14:sldId id="257"/>
            <p14:sldId id="259"/>
            <p14:sldId id="260"/>
            <p14:sldId id="262"/>
            <p14:sldId id="263"/>
            <p14:sldId id="342"/>
            <p14:sldId id="264"/>
            <p14:sldId id="331"/>
            <p14:sldId id="265"/>
            <p14:sldId id="267"/>
          </p14:sldIdLst>
        </p14:section>
        <p14:section name="Famiglia AU" id="{5CC27B7C-BD17-4F9F-9E16-E8433FC58C25}">
          <p14:sldIdLst>
            <p14:sldId id="287"/>
            <p14:sldId id="290"/>
            <p14:sldId id="288"/>
            <p14:sldId id="343"/>
            <p14:sldId id="289"/>
            <p14:sldId id="291"/>
            <p14:sldId id="293"/>
            <p14:sldId id="294"/>
          </p14:sldIdLst>
        </p14:section>
        <p14:section name="Famiglia SC" id="{60D8DDF4-1BD6-4B0C-A31C-F95D0B7A0BAF}">
          <p14:sldIdLst>
            <p14:sldId id="279"/>
            <p14:sldId id="266"/>
            <p14:sldId id="336"/>
            <p14:sldId id="282"/>
            <p14:sldId id="283"/>
            <p14:sldId id="280"/>
            <p14:sldId id="284"/>
            <p14:sldId id="285"/>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76969C88-B244-455D-A017-012B25B1ACDD}" type="datetimeFigureOut">
              <a:rPr lang="en-US" smtClean="0"/>
              <a:pPr/>
              <a:t>2/5/2024</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07CE569E-9B7C-4CB9-AB80-C0841F922CFF}" type="slidenum">
              <a:rPr lang="en-US" smtClean="0"/>
              <a:pPr/>
              <a:t>‹N›</a:t>
            </a:fld>
            <a:endParaRPr lang="en-US"/>
          </a:p>
        </p:txBody>
      </p:sp>
    </p:spTree>
    <p:extLst>
      <p:ext uri="{BB962C8B-B14F-4D97-AF65-F5344CB8AC3E}">
        <p14:creationId xmlns:p14="http://schemas.microsoft.com/office/powerpoint/2010/main" val="736999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it-IT"/>
              <a:t>Fare clic sull'icona per inserire un'immagine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76969C88-B244-455D-A017-012B25B1ACDD}" type="datetimeFigureOut">
              <a:rPr lang="en-US" smtClean="0"/>
              <a:pPr/>
              <a:t>2/5/2024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7CE569E-9B7C-4CB9-AB80-C0841F922CFF}" type="slidenum">
              <a:rPr lang="en-US" smtClean="0"/>
              <a:pPr/>
              <a:t>‹N›</a:t>
            </a:fld>
            <a:endParaRPr lang="en-US"/>
          </a:p>
        </p:txBody>
      </p:sp>
    </p:spTree>
    <p:extLst>
      <p:ext uri="{BB962C8B-B14F-4D97-AF65-F5344CB8AC3E}">
        <p14:creationId xmlns:p14="http://schemas.microsoft.com/office/powerpoint/2010/main" val="795166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76969C88-B244-455D-A017-012B25B1ACDD}" type="datetimeFigureOut">
              <a:rPr lang="en-US" smtClean="0"/>
              <a:pPr/>
              <a:t>2/5/2024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7CE569E-9B7C-4CB9-AB80-C0841F922CFF}" type="slidenum">
              <a:rPr lang="en-US" smtClean="0"/>
              <a:pPr/>
              <a:t>‹N›</a:t>
            </a:fld>
            <a:endParaRPr lang="en-US"/>
          </a:p>
        </p:txBody>
      </p:sp>
    </p:spTree>
    <p:extLst>
      <p:ext uri="{BB962C8B-B14F-4D97-AF65-F5344CB8AC3E}">
        <p14:creationId xmlns:p14="http://schemas.microsoft.com/office/powerpoint/2010/main" val="26385804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it-IT"/>
              <a:t>Fare clic per modificare lo stile del titolo dello schema</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76969C88-B244-455D-A017-012B25B1ACDD}" type="datetimeFigureOut">
              <a:rPr lang="en-US" smtClean="0"/>
              <a:pPr/>
              <a:t>2/5/2024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7CE569E-9B7C-4CB9-AB80-C0841F922CFF}" type="slidenum">
              <a:rPr lang="en-US" smtClean="0"/>
              <a:pPr/>
              <a:t>‹N›</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058204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76969C88-B244-455D-A017-012B25B1ACDD}" type="datetimeFigureOut">
              <a:rPr lang="en-US" smtClean="0"/>
              <a:pPr/>
              <a:t>2/5/2024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7CE569E-9B7C-4CB9-AB80-C0841F922CFF}" type="slidenum">
              <a:rPr lang="en-US" smtClean="0"/>
              <a:pPr/>
              <a:t>‹N›</a:t>
            </a:fld>
            <a:endParaRPr lang="en-US"/>
          </a:p>
        </p:txBody>
      </p:sp>
    </p:spTree>
    <p:extLst>
      <p:ext uri="{BB962C8B-B14F-4D97-AF65-F5344CB8AC3E}">
        <p14:creationId xmlns:p14="http://schemas.microsoft.com/office/powerpoint/2010/main" val="10563347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it-IT"/>
              <a:t>Fare clic per modificare lo stile del titolo dello schema</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76969C88-B244-455D-A017-012B25B1ACDD}" type="datetimeFigureOut">
              <a:rPr lang="en-US" smtClean="0"/>
              <a:pPr/>
              <a:t>2/5/2024</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7CE569E-9B7C-4CB9-AB80-C0841F922CFF}" type="slidenum">
              <a:rPr lang="en-US" smtClean="0"/>
              <a:pPr/>
              <a:t>‹N›</a:t>
            </a:fld>
            <a:endParaRPr lang="en-US"/>
          </a:p>
        </p:txBody>
      </p:sp>
    </p:spTree>
    <p:extLst>
      <p:ext uri="{BB962C8B-B14F-4D97-AF65-F5344CB8AC3E}">
        <p14:creationId xmlns:p14="http://schemas.microsoft.com/office/powerpoint/2010/main" val="9179986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it-IT"/>
              <a:t>Fare clic per modificare lo stile del titolo dello schema</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76969C88-B244-455D-A017-012B25B1ACDD}" type="datetimeFigureOut">
              <a:rPr lang="en-US" smtClean="0"/>
              <a:pPr/>
              <a:t>2/5/2024</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7CE569E-9B7C-4CB9-AB80-C0841F922CFF}" type="slidenum">
              <a:rPr lang="en-US" smtClean="0"/>
              <a:pPr/>
              <a:t>‹N›</a:t>
            </a:fld>
            <a:endParaRPr lang="en-US"/>
          </a:p>
        </p:txBody>
      </p:sp>
    </p:spTree>
    <p:extLst>
      <p:ext uri="{BB962C8B-B14F-4D97-AF65-F5344CB8AC3E}">
        <p14:creationId xmlns:p14="http://schemas.microsoft.com/office/powerpoint/2010/main" val="17044753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76969C88-B244-455D-A017-012B25B1ACDD}" type="datetimeFigureOut">
              <a:rPr lang="en-US" smtClean="0"/>
              <a:pPr/>
              <a:t>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7CE569E-9B7C-4CB9-AB80-C0841F922CFF}" type="slidenum">
              <a:rPr lang="en-US" smtClean="0"/>
              <a:pPr/>
              <a:t>‹N›</a:t>
            </a:fld>
            <a:endParaRPr lang="en-US"/>
          </a:p>
        </p:txBody>
      </p:sp>
    </p:spTree>
    <p:extLst>
      <p:ext uri="{BB962C8B-B14F-4D97-AF65-F5344CB8AC3E}">
        <p14:creationId xmlns:p14="http://schemas.microsoft.com/office/powerpoint/2010/main" val="1908995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76969C88-B244-455D-A017-012B25B1ACDD}" type="datetimeFigureOut">
              <a:rPr lang="en-US" smtClean="0"/>
              <a:pPr/>
              <a:t>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7CE569E-9B7C-4CB9-AB80-C0841F922CFF}" type="slidenum">
              <a:rPr lang="en-US" smtClean="0"/>
              <a:pPr/>
              <a:t>‹N›</a:t>
            </a:fld>
            <a:endParaRPr lang="en-US"/>
          </a:p>
        </p:txBody>
      </p:sp>
    </p:spTree>
    <p:extLst>
      <p:ext uri="{BB962C8B-B14F-4D97-AF65-F5344CB8AC3E}">
        <p14:creationId xmlns:p14="http://schemas.microsoft.com/office/powerpoint/2010/main" val="1254663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76969C88-B244-455D-A017-012B25B1ACDD}" type="datetimeFigureOut">
              <a:rPr lang="en-US" smtClean="0"/>
              <a:pPr/>
              <a:t>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7CE569E-9B7C-4CB9-AB80-C0841F922CFF}" type="slidenum">
              <a:rPr lang="en-US" smtClean="0"/>
              <a:pPr/>
              <a:t>‹N›</a:t>
            </a:fld>
            <a:endParaRPr lang="en-US"/>
          </a:p>
        </p:txBody>
      </p:sp>
    </p:spTree>
    <p:extLst>
      <p:ext uri="{BB962C8B-B14F-4D97-AF65-F5344CB8AC3E}">
        <p14:creationId xmlns:p14="http://schemas.microsoft.com/office/powerpoint/2010/main" val="3223760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76969C88-B244-455D-A017-012B25B1ACDD}" type="datetimeFigureOut">
              <a:rPr lang="en-US" smtClean="0"/>
              <a:pPr/>
              <a:t>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7CE569E-9B7C-4CB9-AB80-C0841F922CFF}" type="slidenum">
              <a:rPr lang="en-US" smtClean="0"/>
              <a:pPr/>
              <a:t>‹N›</a:t>
            </a:fld>
            <a:endParaRPr lang="en-US"/>
          </a:p>
        </p:txBody>
      </p:sp>
    </p:spTree>
    <p:extLst>
      <p:ext uri="{BB962C8B-B14F-4D97-AF65-F5344CB8AC3E}">
        <p14:creationId xmlns:p14="http://schemas.microsoft.com/office/powerpoint/2010/main" val="1409145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76969C88-B244-455D-A017-012B25B1ACDD}" type="datetimeFigureOut">
              <a:rPr lang="en-US" smtClean="0"/>
              <a:pPr/>
              <a:t>2/5/2024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7CE569E-9B7C-4CB9-AB80-C0841F922CFF}" type="slidenum">
              <a:rPr lang="en-US" smtClean="0"/>
              <a:pPr/>
              <a:t>‹N›</a:t>
            </a:fld>
            <a:endParaRPr lang="en-US"/>
          </a:p>
        </p:txBody>
      </p:sp>
    </p:spTree>
    <p:extLst>
      <p:ext uri="{BB962C8B-B14F-4D97-AF65-F5344CB8AC3E}">
        <p14:creationId xmlns:p14="http://schemas.microsoft.com/office/powerpoint/2010/main" val="361953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141410" y="3073397"/>
            <a:ext cx="4878391"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3073397"/>
            <a:ext cx="4875210"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76969C88-B244-455D-A017-012B25B1ACDD}" type="datetimeFigureOut">
              <a:rPr lang="en-US" smtClean="0"/>
              <a:pPr/>
              <a:t>2/5/2024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7CE569E-9B7C-4CB9-AB80-C0841F922CFF}" type="slidenum">
              <a:rPr lang="en-US" smtClean="0"/>
              <a:pPr/>
              <a:t>‹N›</a:t>
            </a:fld>
            <a:endParaRPr lang="en-US"/>
          </a:p>
        </p:txBody>
      </p:sp>
    </p:spTree>
    <p:extLst>
      <p:ext uri="{BB962C8B-B14F-4D97-AF65-F5344CB8AC3E}">
        <p14:creationId xmlns:p14="http://schemas.microsoft.com/office/powerpoint/2010/main" val="3832128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76969C88-B244-455D-A017-012B25B1ACDD}" type="datetimeFigureOut">
              <a:rPr lang="en-US" smtClean="0"/>
              <a:pPr/>
              <a:t>2/5/2024</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7CE569E-9B7C-4CB9-AB80-C0841F922CFF}" type="slidenum">
              <a:rPr lang="en-US" smtClean="0"/>
              <a:pPr/>
              <a:t>‹N›</a:t>
            </a:fld>
            <a:endParaRPr lang="en-US"/>
          </a:p>
        </p:txBody>
      </p:sp>
    </p:spTree>
    <p:extLst>
      <p:ext uri="{BB962C8B-B14F-4D97-AF65-F5344CB8AC3E}">
        <p14:creationId xmlns:p14="http://schemas.microsoft.com/office/powerpoint/2010/main" val="166898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969C88-B244-455D-A017-012B25B1ACDD}" type="datetimeFigureOut">
              <a:rPr lang="en-US" smtClean="0"/>
              <a:pPr/>
              <a:t>2/5/2024</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7CE569E-9B7C-4CB9-AB80-C0841F922CFF}" type="slidenum">
              <a:rPr lang="en-US" smtClean="0"/>
              <a:pPr/>
              <a:t>‹N›</a:t>
            </a:fld>
            <a:endParaRPr lang="en-US"/>
          </a:p>
        </p:txBody>
      </p:sp>
    </p:spTree>
    <p:extLst>
      <p:ext uri="{BB962C8B-B14F-4D97-AF65-F5344CB8AC3E}">
        <p14:creationId xmlns:p14="http://schemas.microsoft.com/office/powerpoint/2010/main" val="3437778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76969C88-B244-455D-A017-012B25B1ACDD}" type="datetimeFigureOut">
              <a:rPr lang="en-US" smtClean="0"/>
              <a:pPr/>
              <a:t>2/5/2024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7CE569E-9B7C-4CB9-AB80-C0841F922CFF}" type="slidenum">
              <a:rPr lang="en-US" smtClean="0"/>
              <a:pPr/>
              <a:t>‹N›</a:t>
            </a:fld>
            <a:endParaRPr lang="en-US"/>
          </a:p>
        </p:txBody>
      </p:sp>
    </p:spTree>
    <p:extLst>
      <p:ext uri="{BB962C8B-B14F-4D97-AF65-F5344CB8AC3E}">
        <p14:creationId xmlns:p14="http://schemas.microsoft.com/office/powerpoint/2010/main" val="2879366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76969C88-B244-455D-A017-012B25B1ACDD}" type="datetimeFigureOut">
              <a:rPr lang="en-US" smtClean="0"/>
              <a:pPr/>
              <a:t>2/5/2024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7CE569E-9B7C-4CB9-AB80-C0841F922CFF}" type="slidenum">
              <a:rPr lang="en-US" smtClean="0"/>
              <a:pPr/>
              <a:t>‹N›</a:t>
            </a:fld>
            <a:endParaRPr lang="en-US"/>
          </a:p>
        </p:txBody>
      </p:sp>
    </p:spTree>
    <p:extLst>
      <p:ext uri="{BB962C8B-B14F-4D97-AF65-F5344CB8AC3E}">
        <p14:creationId xmlns:p14="http://schemas.microsoft.com/office/powerpoint/2010/main" val="121119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6969C88-B244-455D-A017-012B25B1ACDD}" type="datetimeFigureOut">
              <a:rPr lang="en-US" smtClean="0"/>
              <a:pPr/>
              <a:t>2/5/2024</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7CE569E-9B7C-4CB9-AB80-C0841F922CFF}" type="slidenum">
              <a:rPr lang="en-US" smtClean="0"/>
              <a:pPr/>
              <a:t>‹N›</a:t>
            </a:fld>
            <a:endParaRPr lang="en-US"/>
          </a:p>
        </p:txBody>
      </p:sp>
    </p:spTree>
    <p:extLst>
      <p:ext uri="{BB962C8B-B14F-4D97-AF65-F5344CB8AC3E}">
        <p14:creationId xmlns:p14="http://schemas.microsoft.com/office/powerpoint/2010/main" val="4045011856"/>
      </p:ext>
    </p:extLst>
  </p:cSld>
  <p:clrMap bg1="dk1" tx1="lt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0.xml"/><Relationship Id="rId4" Type="http://schemas.openxmlformats.org/officeDocument/2006/relationships/image" Target="../media/image18.svg"/></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 Id="rId4" Type="http://schemas.openxmlformats.org/officeDocument/2006/relationships/image" Target="../media/image26.svg"/></Relationships>
</file>

<file path=ppt/slides/_rels/slide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oleObject" Target="file:///D:\adric\OneDrive%20-%20Universit&#224;%20di%20Napoli%20Federico%20II\Desktop\Adriano%20Universit&#224;%20Magistrale\Secure%20System%20Design\ThreatsExcel.xlsx" TargetMode="Externa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oleObject" Target="file:///D:\adric\OneDrive%20-%20Universit&#224;%20di%20Napoli%20Federico%20II\Desktop\Adriano%20Universit&#224;%20Magistrale\Secure%20System%20Design\NIST_compliance_summary.xlsx" TargetMode="Externa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068ACACB-DD9E-4155-84BF-8E4D43DEC1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1" name="Rectangle 20">
              <a:extLst>
                <a:ext uri="{FF2B5EF4-FFF2-40B4-BE49-F238E27FC236}">
                  <a16:creationId xmlns:a16="http://schemas.microsoft.com/office/drawing/2014/main" id="{8A7B0AF6-6256-4262-A76E-47B08EAB92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
              <a:extLst>
                <a:ext uri="{FF2B5EF4-FFF2-40B4-BE49-F238E27FC236}">
                  <a16:creationId xmlns:a16="http://schemas.microsoft.com/office/drawing/2014/main" id="{8034A3B1-2FBE-4771-84C6-797415E99D22}"/>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15" name="Picture 3" descr="Lampadina colorata con icone commerciali">
            <a:extLst>
              <a:ext uri="{FF2B5EF4-FFF2-40B4-BE49-F238E27FC236}">
                <a16:creationId xmlns:a16="http://schemas.microsoft.com/office/drawing/2014/main" id="{457543FC-8E29-B6CF-1544-15EFBAE7F261}"/>
              </a:ext>
            </a:extLst>
          </p:cNvPr>
          <p:cNvPicPr>
            <a:picLocks noChangeAspect="1"/>
          </p:cNvPicPr>
          <p:nvPr/>
        </p:nvPicPr>
        <p:blipFill rotWithShape="1">
          <a:blip r:embed="rId4">
            <a:duotone>
              <a:prstClr val="black"/>
              <a:schemeClr val="accent5">
                <a:tint val="45000"/>
                <a:satMod val="400000"/>
              </a:schemeClr>
            </a:duotone>
            <a:alphaModFix/>
          </a:blip>
          <a:srcRect t="9766" b="9853"/>
          <a:stretch/>
        </p:blipFill>
        <p:spPr>
          <a:xfrm>
            <a:off x="3611" y="10"/>
            <a:ext cx="12188389" cy="6857990"/>
          </a:xfrm>
          <a:prstGeom prst="rect">
            <a:avLst/>
          </a:prstGeom>
        </p:spPr>
      </p:pic>
      <p:grpSp>
        <p:nvGrpSpPr>
          <p:cNvPr id="24" name="Group 23">
            <a:extLst>
              <a:ext uri="{FF2B5EF4-FFF2-40B4-BE49-F238E27FC236}">
                <a16:creationId xmlns:a16="http://schemas.microsoft.com/office/drawing/2014/main" id="{BF3AEE19-128A-4FF8-954B-A9724F42E0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25" name="Round Diagonal Corner Rectangle 7">
              <a:extLst>
                <a:ext uri="{FF2B5EF4-FFF2-40B4-BE49-F238E27FC236}">
                  <a16:creationId xmlns:a16="http://schemas.microsoft.com/office/drawing/2014/main" id="{80F57FCB-2163-4EF8-B6A7-023F6B877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77AB9C7F-4D09-4E13-BD9A-E5C14E37AFD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27" name="Freeform 32">
                <a:extLst>
                  <a:ext uri="{FF2B5EF4-FFF2-40B4-BE49-F238E27FC236}">
                    <a16:creationId xmlns:a16="http://schemas.microsoft.com/office/drawing/2014/main" id="{043B40A6-216C-4409-942A-16B4141973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28" name="Freeform 33">
                <a:extLst>
                  <a:ext uri="{FF2B5EF4-FFF2-40B4-BE49-F238E27FC236}">
                    <a16:creationId xmlns:a16="http://schemas.microsoft.com/office/drawing/2014/main" id="{6F5ED6F5-BEC7-4798-943B-12105A5178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29" name="Freeform 34">
                <a:extLst>
                  <a:ext uri="{FF2B5EF4-FFF2-40B4-BE49-F238E27FC236}">
                    <a16:creationId xmlns:a16="http://schemas.microsoft.com/office/drawing/2014/main" id="{45C6ABB9-CB59-444A-9A14-96A037BC42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30" name="Freeform 37">
                <a:extLst>
                  <a:ext uri="{FF2B5EF4-FFF2-40B4-BE49-F238E27FC236}">
                    <a16:creationId xmlns:a16="http://schemas.microsoft.com/office/drawing/2014/main" id="{C5F74DA3-506A-4911-BADD-B5DADFA9C5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31" name="Freeform 35">
                <a:extLst>
                  <a:ext uri="{FF2B5EF4-FFF2-40B4-BE49-F238E27FC236}">
                    <a16:creationId xmlns:a16="http://schemas.microsoft.com/office/drawing/2014/main" id="{364BA096-7428-4C20-ABC8-CEBBC3E6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32" name="Freeform 36">
                <a:extLst>
                  <a:ext uri="{FF2B5EF4-FFF2-40B4-BE49-F238E27FC236}">
                    <a16:creationId xmlns:a16="http://schemas.microsoft.com/office/drawing/2014/main" id="{25CA3B41-F8C1-48AF-B4B0-83A0E662AA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33" name="Freeform 38">
                <a:extLst>
                  <a:ext uri="{FF2B5EF4-FFF2-40B4-BE49-F238E27FC236}">
                    <a16:creationId xmlns:a16="http://schemas.microsoft.com/office/drawing/2014/main" id="{A2E4BFFC-0D72-4691-AC6F-6D446092C8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34" name="Freeform 39">
                <a:extLst>
                  <a:ext uri="{FF2B5EF4-FFF2-40B4-BE49-F238E27FC236}">
                    <a16:creationId xmlns:a16="http://schemas.microsoft.com/office/drawing/2014/main" id="{7E81AA48-AA02-4008-9B21-B1BB05042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35" name="Freeform 40">
                <a:extLst>
                  <a:ext uri="{FF2B5EF4-FFF2-40B4-BE49-F238E27FC236}">
                    <a16:creationId xmlns:a16="http://schemas.microsoft.com/office/drawing/2014/main" id="{08B8F28E-CB03-4B11-8575-F1AB3A12A3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36" name="Rectangle 41">
                <a:extLst>
                  <a:ext uri="{FF2B5EF4-FFF2-40B4-BE49-F238E27FC236}">
                    <a16:creationId xmlns:a16="http://schemas.microsoft.com/office/drawing/2014/main" id="{6F2B917E-B873-4E35-8D18-F116784B50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37" name="Freeform 32">
                <a:extLst>
                  <a:ext uri="{FF2B5EF4-FFF2-40B4-BE49-F238E27FC236}">
                    <a16:creationId xmlns:a16="http://schemas.microsoft.com/office/drawing/2014/main" id="{DA0EBFF7-C330-4AEE-806E-6A2D745425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38" name="Freeform 33">
                <a:extLst>
                  <a:ext uri="{FF2B5EF4-FFF2-40B4-BE49-F238E27FC236}">
                    <a16:creationId xmlns:a16="http://schemas.microsoft.com/office/drawing/2014/main" id="{2A66CF61-D72F-4E03-B74E-4BDD67D1CA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39" name="Freeform 34">
                <a:extLst>
                  <a:ext uri="{FF2B5EF4-FFF2-40B4-BE49-F238E27FC236}">
                    <a16:creationId xmlns:a16="http://schemas.microsoft.com/office/drawing/2014/main" id="{04DE5338-105A-4EB0-8FE2-D41DC2F984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40" name="Freeform 37">
                <a:extLst>
                  <a:ext uri="{FF2B5EF4-FFF2-40B4-BE49-F238E27FC236}">
                    <a16:creationId xmlns:a16="http://schemas.microsoft.com/office/drawing/2014/main" id="{C9A1C85F-5B5B-47FA-8C0C-66F75C274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41" name="Freeform 35">
                <a:extLst>
                  <a:ext uri="{FF2B5EF4-FFF2-40B4-BE49-F238E27FC236}">
                    <a16:creationId xmlns:a16="http://schemas.microsoft.com/office/drawing/2014/main" id="{75F79533-DD24-4E6A-83A1-9E21DF5651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42" name="Freeform 36">
                <a:extLst>
                  <a:ext uri="{FF2B5EF4-FFF2-40B4-BE49-F238E27FC236}">
                    <a16:creationId xmlns:a16="http://schemas.microsoft.com/office/drawing/2014/main" id="{376D6142-024F-4BD4-95B7-A6D05EF59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43" name="Freeform 38">
                <a:extLst>
                  <a:ext uri="{FF2B5EF4-FFF2-40B4-BE49-F238E27FC236}">
                    <a16:creationId xmlns:a16="http://schemas.microsoft.com/office/drawing/2014/main" id="{CD28FD54-698D-4BAD-92FC-2897067450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44" name="Freeform 39">
                <a:extLst>
                  <a:ext uri="{FF2B5EF4-FFF2-40B4-BE49-F238E27FC236}">
                    <a16:creationId xmlns:a16="http://schemas.microsoft.com/office/drawing/2014/main" id="{47EFA16F-61E8-404C-840D-A8AE44F51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45" name="Freeform 40">
                <a:extLst>
                  <a:ext uri="{FF2B5EF4-FFF2-40B4-BE49-F238E27FC236}">
                    <a16:creationId xmlns:a16="http://schemas.microsoft.com/office/drawing/2014/main" id="{09E4A29B-6AEB-4F87-9189-F506B278A7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46" name="Rectangle 41">
                <a:extLst>
                  <a:ext uri="{FF2B5EF4-FFF2-40B4-BE49-F238E27FC236}">
                    <a16:creationId xmlns:a16="http://schemas.microsoft.com/office/drawing/2014/main" id="{338E5AEE-F711-46EB-9890-E720C8B8523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grpSp>
      </p:grpSp>
      <p:sp>
        <p:nvSpPr>
          <p:cNvPr id="2" name="Titolo 1">
            <a:extLst>
              <a:ext uri="{FF2B5EF4-FFF2-40B4-BE49-F238E27FC236}">
                <a16:creationId xmlns:a16="http://schemas.microsoft.com/office/drawing/2014/main" id="{2A52AE71-40CF-0677-9C45-2916E9879879}"/>
              </a:ext>
            </a:extLst>
          </p:cNvPr>
          <p:cNvSpPr>
            <a:spLocks noGrp="1"/>
          </p:cNvSpPr>
          <p:nvPr>
            <p:ph type="ctrTitle"/>
          </p:nvPr>
        </p:nvSpPr>
        <p:spPr>
          <a:xfrm>
            <a:off x="2667000" y="2328334"/>
            <a:ext cx="6858000" cy="1367896"/>
          </a:xfrm>
        </p:spPr>
        <p:txBody>
          <a:bodyPr>
            <a:normAutofit/>
          </a:bodyPr>
          <a:lstStyle/>
          <a:p>
            <a:pPr algn="ctr"/>
            <a:r>
              <a:rPr lang="it-IT" sz="4400" dirty="0"/>
              <a:t>Progetto Secure system design</a:t>
            </a:r>
            <a:endParaRPr lang="it-IT" sz="4400"/>
          </a:p>
        </p:txBody>
      </p:sp>
      <p:sp>
        <p:nvSpPr>
          <p:cNvPr id="3" name="Sottotitolo 2">
            <a:extLst>
              <a:ext uri="{FF2B5EF4-FFF2-40B4-BE49-F238E27FC236}">
                <a16:creationId xmlns:a16="http://schemas.microsoft.com/office/drawing/2014/main" id="{2D5D5B7F-DC3C-AC8B-1162-F73A38A92A2B}"/>
              </a:ext>
            </a:extLst>
          </p:cNvPr>
          <p:cNvSpPr>
            <a:spLocks noGrp="1"/>
          </p:cNvSpPr>
          <p:nvPr>
            <p:ph type="subTitle" idx="1"/>
          </p:nvPr>
        </p:nvSpPr>
        <p:spPr>
          <a:xfrm>
            <a:off x="2667001" y="3602038"/>
            <a:ext cx="6857999" cy="953029"/>
          </a:xfrm>
        </p:spPr>
        <p:txBody>
          <a:bodyPr>
            <a:normAutofit/>
          </a:bodyPr>
          <a:lstStyle/>
          <a:p>
            <a:pPr algn="ctr"/>
            <a:r>
              <a:rPr lang="it-IT" err="1"/>
              <a:t>Studyapp</a:t>
            </a:r>
            <a:endParaRPr lang="it-IT"/>
          </a:p>
        </p:txBody>
      </p:sp>
      <p:sp>
        <p:nvSpPr>
          <p:cNvPr id="4" name="CasellaDiTesto 3">
            <a:extLst>
              <a:ext uri="{FF2B5EF4-FFF2-40B4-BE49-F238E27FC236}">
                <a16:creationId xmlns:a16="http://schemas.microsoft.com/office/drawing/2014/main" id="{16B363D0-895B-54D3-28E2-E32E9B64794E}"/>
              </a:ext>
            </a:extLst>
          </p:cNvPr>
          <p:cNvSpPr txBox="1"/>
          <p:nvPr/>
        </p:nvSpPr>
        <p:spPr>
          <a:xfrm>
            <a:off x="8677469" y="5823476"/>
            <a:ext cx="3236621" cy="715089"/>
          </a:xfrm>
          <a:prstGeom prst="round2DiagRect">
            <a:avLst/>
          </a:prstGeom>
          <a:solidFill>
            <a:schemeClr val="bg1">
              <a:alpha val="50000"/>
            </a:schemeClr>
          </a:solidFill>
          <a:ln>
            <a:solidFill>
              <a:schemeClr val="bg1">
                <a:lumMod val="50000"/>
                <a:lumOff val="50000"/>
              </a:schemeClr>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r"/>
            <a:r>
              <a:rPr lang="it-IT" dirty="0"/>
              <a:t>Adriano Coppola M63001303</a:t>
            </a:r>
          </a:p>
          <a:p>
            <a:pPr algn="r"/>
            <a:r>
              <a:rPr lang="it-IT" dirty="0"/>
              <a:t>Andrea Olandese M63001304</a:t>
            </a:r>
          </a:p>
        </p:txBody>
      </p:sp>
    </p:spTree>
    <p:extLst>
      <p:ext uri="{BB962C8B-B14F-4D97-AF65-F5344CB8AC3E}">
        <p14:creationId xmlns:p14="http://schemas.microsoft.com/office/powerpoint/2010/main" val="216631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4692CC-09E1-15FF-CA39-150791BDD4C3}"/>
              </a:ext>
            </a:extLst>
          </p:cNvPr>
          <p:cNvSpPr>
            <a:spLocks noGrp="1"/>
          </p:cNvSpPr>
          <p:nvPr>
            <p:ph type="title"/>
          </p:nvPr>
        </p:nvSpPr>
        <p:spPr/>
        <p:txBody>
          <a:bodyPr/>
          <a:lstStyle/>
          <a:p>
            <a:pPr algn="ctr"/>
            <a:r>
              <a:rPr lang="it-IT" dirty="0"/>
              <a:t>Architettura</a:t>
            </a:r>
          </a:p>
        </p:txBody>
      </p:sp>
      <p:sp>
        <p:nvSpPr>
          <p:cNvPr id="3" name="Segnaposto contenuto 2">
            <a:extLst>
              <a:ext uri="{FF2B5EF4-FFF2-40B4-BE49-F238E27FC236}">
                <a16:creationId xmlns:a16="http://schemas.microsoft.com/office/drawing/2014/main" id="{161828BD-BCDB-5D1F-18A4-1675A536C71C}"/>
              </a:ext>
            </a:extLst>
          </p:cNvPr>
          <p:cNvSpPr>
            <a:spLocks noGrp="1"/>
          </p:cNvSpPr>
          <p:nvPr>
            <p:ph idx="1"/>
          </p:nvPr>
        </p:nvSpPr>
        <p:spPr/>
        <p:txBody>
          <a:bodyPr>
            <a:normAutofit/>
          </a:bodyPr>
          <a:lstStyle/>
          <a:p>
            <a:pPr marL="0" indent="0">
              <a:buNone/>
            </a:pPr>
            <a:r>
              <a:rPr lang="it-IT" dirty="0"/>
              <a:t>A monte degli altri c’è un container </a:t>
            </a:r>
            <a:r>
              <a:rPr lang="it-IT" dirty="0" err="1"/>
              <a:t>Nginx</a:t>
            </a:r>
            <a:r>
              <a:rPr lang="it-IT" dirty="0"/>
              <a:t> che fa da reverse proxy, permettendo l’associazione di domini diversi ai vari servizi e forzando l’utilizzo di HTTPS su di essi.</a:t>
            </a:r>
            <a:br>
              <a:rPr lang="it-IT" dirty="0"/>
            </a:br>
            <a:endParaRPr lang="it-IT" dirty="0"/>
          </a:p>
        </p:txBody>
      </p:sp>
    </p:spTree>
    <p:extLst>
      <p:ext uri="{BB962C8B-B14F-4D97-AF65-F5344CB8AC3E}">
        <p14:creationId xmlns:p14="http://schemas.microsoft.com/office/powerpoint/2010/main" val="1874433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4692CC-09E1-15FF-CA39-150791BDD4C3}"/>
              </a:ext>
            </a:extLst>
          </p:cNvPr>
          <p:cNvSpPr>
            <a:spLocks noGrp="1"/>
          </p:cNvSpPr>
          <p:nvPr>
            <p:ph type="title"/>
          </p:nvPr>
        </p:nvSpPr>
        <p:spPr/>
        <p:txBody>
          <a:bodyPr/>
          <a:lstStyle/>
          <a:p>
            <a:pPr algn="ctr"/>
            <a:r>
              <a:rPr lang="it-IT" dirty="0" err="1"/>
              <a:t>DePloyment</a:t>
            </a:r>
            <a:r>
              <a:rPr lang="it-IT" dirty="0"/>
              <a:t> </a:t>
            </a:r>
            <a:r>
              <a:rPr lang="it-IT" dirty="0" err="1"/>
              <a:t>Diagram</a:t>
            </a:r>
            <a:br>
              <a:rPr lang="it-IT" dirty="0"/>
            </a:br>
            <a:endParaRPr lang="it-IT" dirty="0"/>
          </a:p>
        </p:txBody>
      </p:sp>
      <p:pic>
        <p:nvPicPr>
          <p:cNvPr id="7" name="Segnaposto contenuto 6" descr="Immagine che contiene diagramma, Piano, Disegno tecnico, schematico&#10;&#10;Descrizione generata automaticamente">
            <a:extLst>
              <a:ext uri="{FF2B5EF4-FFF2-40B4-BE49-F238E27FC236}">
                <a16:creationId xmlns:a16="http://schemas.microsoft.com/office/drawing/2014/main" id="{C202C615-A61A-E446-9EB0-69C05BF69A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1461783"/>
            <a:ext cx="10544175" cy="4653267"/>
          </a:xfrm>
        </p:spPr>
      </p:pic>
    </p:spTree>
    <p:extLst>
      <p:ext uri="{BB962C8B-B14F-4D97-AF65-F5344CB8AC3E}">
        <p14:creationId xmlns:p14="http://schemas.microsoft.com/office/powerpoint/2010/main" val="198545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4692CC-09E1-15FF-CA39-150791BDD4C3}"/>
              </a:ext>
            </a:extLst>
          </p:cNvPr>
          <p:cNvSpPr>
            <a:spLocks noGrp="1"/>
          </p:cNvSpPr>
          <p:nvPr>
            <p:ph type="title"/>
          </p:nvPr>
        </p:nvSpPr>
        <p:spPr>
          <a:xfrm>
            <a:off x="1141413" y="618518"/>
            <a:ext cx="9905998" cy="939694"/>
          </a:xfrm>
        </p:spPr>
        <p:txBody>
          <a:bodyPr/>
          <a:lstStyle/>
          <a:p>
            <a:pPr algn="ctr"/>
            <a:r>
              <a:rPr lang="it-IT" dirty="0"/>
              <a:t>Use Case </a:t>
            </a:r>
            <a:r>
              <a:rPr lang="it-IT" dirty="0" err="1"/>
              <a:t>diagram</a:t>
            </a:r>
            <a:endParaRPr lang="it-IT" dirty="0"/>
          </a:p>
        </p:txBody>
      </p:sp>
      <p:pic>
        <p:nvPicPr>
          <p:cNvPr id="7" name="Segnaposto contenuto 6">
            <a:extLst>
              <a:ext uri="{FF2B5EF4-FFF2-40B4-BE49-F238E27FC236}">
                <a16:creationId xmlns:a16="http://schemas.microsoft.com/office/drawing/2014/main" id="{C202C615-A61A-E446-9EB0-69C05BF69AB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03424" y="1558212"/>
            <a:ext cx="8181976" cy="4653267"/>
          </a:xfrm>
        </p:spPr>
      </p:pic>
    </p:spTree>
    <p:extLst>
      <p:ext uri="{BB962C8B-B14F-4D97-AF65-F5344CB8AC3E}">
        <p14:creationId xmlns:p14="http://schemas.microsoft.com/office/powerpoint/2010/main" val="3665078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8" name="Rectangle 17">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20"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olo 1">
            <a:extLst>
              <a:ext uri="{FF2B5EF4-FFF2-40B4-BE49-F238E27FC236}">
                <a16:creationId xmlns:a16="http://schemas.microsoft.com/office/drawing/2014/main" id="{8D4692CC-09E1-15FF-CA39-150791BDD4C3}"/>
              </a:ext>
            </a:extLst>
          </p:cNvPr>
          <p:cNvSpPr>
            <a:spLocks noGrp="1"/>
          </p:cNvSpPr>
          <p:nvPr>
            <p:ph type="title"/>
          </p:nvPr>
        </p:nvSpPr>
        <p:spPr>
          <a:xfrm>
            <a:off x="855266" y="618518"/>
            <a:ext cx="2851417" cy="1478570"/>
          </a:xfrm>
        </p:spPr>
        <p:txBody>
          <a:bodyPr>
            <a:normAutofit/>
          </a:bodyPr>
          <a:lstStyle/>
          <a:p>
            <a:r>
              <a:rPr lang="it-IT" sz="3200" dirty="0" err="1">
                <a:solidFill>
                  <a:srgbClr val="FFFFFF"/>
                </a:solidFill>
              </a:rPr>
              <a:t>Sequence</a:t>
            </a:r>
            <a:r>
              <a:rPr lang="it-IT" sz="3200" dirty="0">
                <a:solidFill>
                  <a:srgbClr val="FFFFFF"/>
                </a:solidFill>
              </a:rPr>
              <a:t> </a:t>
            </a:r>
            <a:r>
              <a:rPr lang="it-IT" sz="3200" dirty="0" err="1">
                <a:solidFill>
                  <a:srgbClr val="FFFFFF"/>
                </a:solidFill>
              </a:rPr>
              <a:t>diagram</a:t>
            </a:r>
            <a:endParaRPr lang="it-IT" sz="3200" dirty="0">
              <a:solidFill>
                <a:srgbClr val="FFFFFF"/>
              </a:solidFill>
            </a:endParaRPr>
          </a:p>
        </p:txBody>
      </p:sp>
      <p:sp>
        <p:nvSpPr>
          <p:cNvPr id="11" name="Content Placeholder 10">
            <a:extLst>
              <a:ext uri="{FF2B5EF4-FFF2-40B4-BE49-F238E27FC236}">
                <a16:creationId xmlns:a16="http://schemas.microsoft.com/office/drawing/2014/main" id="{F7CF73C3-61F5-114F-FADF-50152A78AA14}"/>
              </a:ext>
            </a:extLst>
          </p:cNvPr>
          <p:cNvSpPr>
            <a:spLocks noGrp="1"/>
          </p:cNvSpPr>
          <p:nvPr>
            <p:ph idx="1"/>
          </p:nvPr>
        </p:nvSpPr>
        <p:spPr>
          <a:xfrm>
            <a:off x="844620" y="2249487"/>
            <a:ext cx="2862444" cy="3957302"/>
          </a:xfrm>
        </p:spPr>
        <p:txBody>
          <a:bodyPr>
            <a:normAutofit/>
          </a:bodyPr>
          <a:lstStyle/>
          <a:p>
            <a:pPr marL="0" indent="0">
              <a:buNone/>
            </a:pPr>
            <a:r>
              <a:rPr lang="en-US" sz="1400" dirty="0" err="1">
                <a:solidFill>
                  <a:srgbClr val="FFFFFF"/>
                </a:solidFill>
              </a:rPr>
              <a:t>Viene</a:t>
            </a:r>
            <a:r>
              <a:rPr lang="en-US" sz="1400" dirty="0">
                <a:solidFill>
                  <a:srgbClr val="FFFFFF"/>
                </a:solidFill>
              </a:rPr>
              <a:t> </a:t>
            </a:r>
            <a:r>
              <a:rPr lang="en-US" sz="1400" dirty="0" err="1">
                <a:solidFill>
                  <a:srgbClr val="FFFFFF"/>
                </a:solidFill>
              </a:rPr>
              <a:t>evidenziata</a:t>
            </a:r>
            <a:r>
              <a:rPr lang="en-US" sz="1400" dirty="0">
                <a:solidFill>
                  <a:srgbClr val="FFFFFF"/>
                </a:solidFill>
              </a:rPr>
              <a:t> la </a:t>
            </a:r>
            <a:r>
              <a:rPr lang="en-US" sz="1400" dirty="0" err="1">
                <a:solidFill>
                  <a:srgbClr val="FFFFFF"/>
                </a:solidFill>
              </a:rPr>
              <a:t>fase</a:t>
            </a:r>
            <a:r>
              <a:rPr lang="en-US" sz="1400" dirty="0">
                <a:solidFill>
                  <a:srgbClr val="FFFFFF"/>
                </a:solidFill>
              </a:rPr>
              <a:t> di </a:t>
            </a:r>
            <a:r>
              <a:rPr lang="en-US" sz="1400" dirty="0" err="1">
                <a:solidFill>
                  <a:srgbClr val="FFFFFF"/>
                </a:solidFill>
              </a:rPr>
              <a:t>autenticazione</a:t>
            </a:r>
            <a:r>
              <a:rPr lang="en-US" sz="1400" dirty="0">
                <a:solidFill>
                  <a:srgbClr val="FFFFFF"/>
                </a:solidFill>
              </a:rPr>
              <a:t> in seguito </a:t>
            </a:r>
            <a:r>
              <a:rPr lang="en-US" sz="1400" dirty="0" err="1">
                <a:solidFill>
                  <a:srgbClr val="FFFFFF"/>
                </a:solidFill>
              </a:rPr>
              <a:t>alla</a:t>
            </a:r>
            <a:r>
              <a:rPr lang="en-US" sz="1400" dirty="0">
                <a:solidFill>
                  <a:srgbClr val="FFFFFF"/>
                </a:solidFill>
              </a:rPr>
              <a:t> </a:t>
            </a:r>
            <a:r>
              <a:rPr lang="en-US" sz="1400" dirty="0" err="1">
                <a:solidFill>
                  <a:srgbClr val="FFFFFF"/>
                </a:solidFill>
              </a:rPr>
              <a:t>visita</a:t>
            </a:r>
            <a:r>
              <a:rPr lang="en-US" sz="1400" dirty="0">
                <a:solidFill>
                  <a:srgbClr val="FFFFFF"/>
                </a:solidFill>
              </a:rPr>
              <a:t> del </a:t>
            </a:r>
            <a:r>
              <a:rPr lang="en-US" sz="1400" dirty="0" err="1">
                <a:solidFill>
                  <a:srgbClr val="FFFFFF"/>
                </a:solidFill>
              </a:rPr>
              <a:t>sito</a:t>
            </a:r>
            <a:r>
              <a:rPr lang="en-US" sz="1400" dirty="0">
                <a:solidFill>
                  <a:srgbClr val="FFFFFF"/>
                </a:solidFill>
              </a:rPr>
              <a:t> da </a:t>
            </a:r>
            <a:r>
              <a:rPr lang="en-US" sz="1400" dirty="0" err="1">
                <a:solidFill>
                  <a:srgbClr val="FFFFFF"/>
                </a:solidFill>
              </a:rPr>
              <a:t>parte</a:t>
            </a:r>
            <a:r>
              <a:rPr lang="en-US" sz="1400" dirty="0">
                <a:solidFill>
                  <a:srgbClr val="FFFFFF"/>
                </a:solidFill>
              </a:rPr>
              <a:t> </a:t>
            </a:r>
            <a:r>
              <a:rPr lang="en-US" sz="1400" dirty="0" err="1">
                <a:solidFill>
                  <a:srgbClr val="FFFFFF"/>
                </a:solidFill>
              </a:rPr>
              <a:t>dell’utente</a:t>
            </a:r>
            <a:r>
              <a:rPr lang="en-US" sz="1400" dirty="0">
                <a:solidFill>
                  <a:srgbClr val="FFFFFF"/>
                </a:solidFill>
              </a:rPr>
              <a:t>.</a:t>
            </a:r>
          </a:p>
          <a:p>
            <a:pPr marL="0" indent="0">
              <a:buNone/>
            </a:pPr>
            <a:r>
              <a:rPr lang="en-US" sz="1400" dirty="0">
                <a:solidFill>
                  <a:srgbClr val="FFFFFF"/>
                </a:solidFill>
              </a:rPr>
              <a:t>Sono </a:t>
            </a:r>
            <a:r>
              <a:rPr lang="en-US" sz="1400" dirty="0" err="1">
                <a:solidFill>
                  <a:srgbClr val="FFFFFF"/>
                </a:solidFill>
              </a:rPr>
              <a:t>stati</a:t>
            </a:r>
            <a:r>
              <a:rPr lang="en-US" sz="1400" dirty="0">
                <a:solidFill>
                  <a:srgbClr val="FFFFFF"/>
                </a:solidFill>
              </a:rPr>
              <a:t> </a:t>
            </a:r>
            <a:r>
              <a:rPr lang="en-US" sz="1400" dirty="0" err="1">
                <a:solidFill>
                  <a:srgbClr val="FFFFFF"/>
                </a:solidFill>
              </a:rPr>
              <a:t>omesse</a:t>
            </a:r>
            <a:r>
              <a:rPr lang="en-US" sz="1400" dirty="0">
                <a:solidFill>
                  <a:srgbClr val="FFFFFF"/>
                </a:solidFill>
              </a:rPr>
              <a:t> parti </a:t>
            </a:r>
            <a:r>
              <a:rPr lang="en-US" sz="1400" dirty="0" err="1">
                <a:solidFill>
                  <a:srgbClr val="FFFFFF"/>
                </a:solidFill>
              </a:rPr>
              <a:t>delle</a:t>
            </a:r>
            <a:r>
              <a:rPr lang="en-US" sz="1400" dirty="0">
                <a:solidFill>
                  <a:srgbClr val="FFFFFF"/>
                </a:solidFill>
              </a:rPr>
              <a:t> query per </a:t>
            </a:r>
            <a:r>
              <a:rPr lang="en-US" sz="1400" dirty="0" err="1">
                <a:solidFill>
                  <a:srgbClr val="FFFFFF"/>
                </a:solidFill>
              </a:rPr>
              <a:t>aiutare</a:t>
            </a:r>
            <a:r>
              <a:rPr lang="en-US" sz="1400" dirty="0">
                <a:solidFill>
                  <a:srgbClr val="FFFFFF"/>
                </a:solidFill>
              </a:rPr>
              <a:t> la </a:t>
            </a:r>
            <a:r>
              <a:rPr lang="en-US" sz="1400" dirty="0" err="1">
                <a:solidFill>
                  <a:srgbClr val="FFFFFF"/>
                </a:solidFill>
              </a:rPr>
              <a:t>leggibilità</a:t>
            </a:r>
            <a:r>
              <a:rPr lang="en-US" sz="1400" dirty="0">
                <a:solidFill>
                  <a:srgbClr val="FFFFFF"/>
                </a:solidFill>
              </a:rPr>
              <a:t> del </a:t>
            </a:r>
            <a:r>
              <a:rPr lang="en-US" sz="1400" dirty="0" err="1">
                <a:solidFill>
                  <a:srgbClr val="FFFFFF"/>
                </a:solidFill>
              </a:rPr>
              <a:t>diagramma</a:t>
            </a:r>
            <a:r>
              <a:rPr lang="en-US" sz="1400" dirty="0">
                <a:solidFill>
                  <a:srgbClr val="FFFFFF"/>
                </a:solidFill>
              </a:rPr>
              <a:t>.</a:t>
            </a:r>
          </a:p>
        </p:txBody>
      </p:sp>
      <p:grpSp>
        <p:nvGrpSpPr>
          <p:cNvPr id="22" name="Group 21">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3"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it-IT"/>
            </a:p>
          </p:txBody>
        </p:sp>
        <p:sp>
          <p:nvSpPr>
            <p:cNvPr id="24"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5"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6"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7"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8"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9"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0"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1"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2"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3"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4"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it-IT"/>
            </a:p>
          </p:txBody>
        </p:sp>
        <p:sp>
          <p:nvSpPr>
            <p:cNvPr id="35"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6"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7"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8"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9"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it-IT"/>
            </a:p>
          </p:txBody>
        </p:sp>
        <p:sp>
          <p:nvSpPr>
            <p:cNvPr id="40"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1"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2"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3"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4"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5"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6"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7"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8"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9"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grpSp>
      <p:pic>
        <p:nvPicPr>
          <p:cNvPr id="7" name="Segnaposto contenuto 6">
            <a:extLst>
              <a:ext uri="{FF2B5EF4-FFF2-40B4-BE49-F238E27FC236}">
                <a16:creationId xmlns:a16="http://schemas.microsoft.com/office/drawing/2014/main" id="{C202C615-A61A-E446-9EB0-69C05BF69AB8}"/>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4235404" y="186537"/>
            <a:ext cx="7889527" cy="6528587"/>
          </a:xfrm>
          <a:prstGeom prst="rect">
            <a:avLst/>
          </a:prstGeom>
        </p:spPr>
      </p:pic>
    </p:spTree>
    <p:extLst>
      <p:ext uri="{BB962C8B-B14F-4D97-AF65-F5344CB8AC3E}">
        <p14:creationId xmlns:p14="http://schemas.microsoft.com/office/powerpoint/2010/main" val="1575198432"/>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5" name="Picture 3" descr="Lampadina colorata con icone commerciali">
            <a:extLst>
              <a:ext uri="{FF2B5EF4-FFF2-40B4-BE49-F238E27FC236}">
                <a16:creationId xmlns:a16="http://schemas.microsoft.com/office/drawing/2014/main" id="{457543FC-8E29-B6CF-1544-15EFBAE7F261}"/>
              </a:ext>
            </a:extLst>
          </p:cNvPr>
          <p:cNvPicPr>
            <a:picLocks noChangeAspect="1"/>
          </p:cNvPicPr>
          <p:nvPr/>
        </p:nvPicPr>
        <p:blipFill rotWithShape="1">
          <a:blip r:embed="rId2"/>
          <a:srcRect t="11465" b="8178"/>
          <a:stretch/>
        </p:blipFill>
        <p:spPr>
          <a:xfrm>
            <a:off x="20" y="-1"/>
            <a:ext cx="12191980" cy="6858001"/>
          </a:xfrm>
          <a:custGeom>
            <a:avLst/>
            <a:gdLst/>
            <a:ahLst/>
            <a:cxnLst/>
            <a:rect l="l" t="t" r="r" b="b"/>
            <a:pathLst>
              <a:path w="12191999" h="6857999">
                <a:moveTo>
                  <a:pt x="0" y="0"/>
                </a:moveTo>
                <a:lnTo>
                  <a:pt x="12191999" y="0"/>
                </a:lnTo>
                <a:lnTo>
                  <a:pt x="12191999" y="6857999"/>
                </a:lnTo>
                <a:lnTo>
                  <a:pt x="4628129" y="6857999"/>
                </a:lnTo>
                <a:lnTo>
                  <a:pt x="4734519" y="6819371"/>
                </a:lnTo>
                <a:cubicBezTo>
                  <a:pt x="4938119" y="6741181"/>
                  <a:pt x="5132935" y="6652933"/>
                  <a:pt x="5315781" y="6551721"/>
                </a:cubicBezTo>
                <a:cubicBezTo>
                  <a:pt x="6619811" y="5830059"/>
                  <a:pt x="6364610" y="4934281"/>
                  <a:pt x="6058656" y="3948664"/>
                </a:cubicBezTo>
                <a:cubicBezTo>
                  <a:pt x="5601502" y="2476708"/>
                  <a:pt x="4958009" y="1222984"/>
                  <a:pt x="2540911" y="827627"/>
                </a:cubicBezTo>
                <a:cubicBezTo>
                  <a:pt x="1760946" y="699982"/>
                  <a:pt x="986522" y="591203"/>
                  <a:pt x="238021" y="541759"/>
                </a:cubicBezTo>
                <a:lnTo>
                  <a:pt x="0" y="529223"/>
                </a:lnTo>
                <a:close/>
              </a:path>
            </a:pathLst>
          </a:custGeom>
        </p:spPr>
      </p:pic>
      <p:sp>
        <p:nvSpPr>
          <p:cNvPr id="2" name="Titolo 1">
            <a:extLst>
              <a:ext uri="{FF2B5EF4-FFF2-40B4-BE49-F238E27FC236}">
                <a16:creationId xmlns:a16="http://schemas.microsoft.com/office/drawing/2014/main" id="{2A52AE71-40CF-0677-9C45-2916E9879879}"/>
              </a:ext>
            </a:extLst>
          </p:cNvPr>
          <p:cNvSpPr>
            <a:spLocks noGrp="1"/>
          </p:cNvSpPr>
          <p:nvPr>
            <p:ph type="ctrTitle"/>
          </p:nvPr>
        </p:nvSpPr>
        <p:spPr>
          <a:xfrm>
            <a:off x="762000" y="2299787"/>
            <a:ext cx="4572000" cy="2286000"/>
          </a:xfrm>
        </p:spPr>
        <p:txBody>
          <a:bodyPr>
            <a:normAutofit/>
          </a:bodyPr>
          <a:lstStyle/>
          <a:p>
            <a:pPr algn="l"/>
            <a:r>
              <a:rPr lang="it-IT" sz="4400" dirty="0"/>
              <a:t>Tecnologie</a:t>
            </a:r>
            <a:br>
              <a:rPr lang="it-IT" sz="4400" dirty="0"/>
            </a:br>
            <a:br>
              <a:rPr lang="it-IT" sz="4400" dirty="0"/>
            </a:br>
            <a:endParaRPr lang="it-IT" sz="4400" dirty="0"/>
          </a:p>
        </p:txBody>
      </p:sp>
    </p:spTree>
    <p:extLst>
      <p:ext uri="{BB962C8B-B14F-4D97-AF65-F5344CB8AC3E}">
        <p14:creationId xmlns:p14="http://schemas.microsoft.com/office/powerpoint/2010/main" val="15604266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161828BD-BCDB-5D1F-18A4-1675A536C71C}"/>
              </a:ext>
            </a:extLst>
          </p:cNvPr>
          <p:cNvSpPr>
            <a:spLocks noGrp="1"/>
          </p:cNvSpPr>
          <p:nvPr>
            <p:ph idx="1"/>
          </p:nvPr>
        </p:nvSpPr>
        <p:spPr/>
        <p:txBody>
          <a:bodyPr>
            <a:normAutofit fontScale="92500"/>
          </a:bodyPr>
          <a:lstStyle/>
          <a:p>
            <a:pPr marL="0" indent="0">
              <a:buNone/>
            </a:pPr>
            <a:r>
              <a:rPr lang="it-IT" dirty="0"/>
              <a:t>Docker Compose è uno strumento versatile progettato per semplificare l'orchestrazione di container Docker, facilitando la gestione di ambienti complessi e distribuiti. Con Docker Compose, è possibile definire e configurare l'intera infrastruttura di un'applicazione multi-container attraverso un file YAML.</a:t>
            </a:r>
          </a:p>
          <a:p>
            <a:pPr marL="0" indent="0">
              <a:buNone/>
            </a:pPr>
            <a:endParaRPr lang="it-IT" dirty="0"/>
          </a:p>
          <a:p>
            <a:pPr marL="0" indent="0">
              <a:buNone/>
            </a:pPr>
            <a:r>
              <a:rPr lang="it-IT" dirty="0"/>
              <a:t>Nel nostro contesto, Docker Compose è stato impiegato con successo per orchestrare e gestire container in modo efficiente, semplificando il deployment delle applicazioni in ambienti di sviluppo e produzione</a:t>
            </a:r>
          </a:p>
        </p:txBody>
      </p:sp>
      <p:pic>
        <p:nvPicPr>
          <p:cNvPr id="7" name="Immagine 6" descr="Immagine che contiene Elementi grafici, clipart, grafica, Carattere&#10;&#10;Descrizione generata automaticamente">
            <a:extLst>
              <a:ext uri="{FF2B5EF4-FFF2-40B4-BE49-F238E27FC236}">
                <a16:creationId xmlns:a16="http://schemas.microsoft.com/office/drawing/2014/main" id="{AF4A3A81-F0CD-B56A-B476-DD90D0FCA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5040" y="352655"/>
            <a:ext cx="4198742" cy="2016576"/>
          </a:xfrm>
          <a:prstGeom prst="rect">
            <a:avLst/>
          </a:prstGeom>
        </p:spPr>
      </p:pic>
    </p:spTree>
    <p:extLst>
      <p:ext uri="{BB962C8B-B14F-4D97-AF65-F5344CB8AC3E}">
        <p14:creationId xmlns:p14="http://schemas.microsoft.com/office/powerpoint/2010/main" val="6012309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egnaposto immagine 7">
            <a:extLst>
              <a:ext uri="{FF2B5EF4-FFF2-40B4-BE49-F238E27FC236}">
                <a16:creationId xmlns:a16="http://schemas.microsoft.com/office/drawing/2014/main" id="{4C72FC2D-B73A-7245-2E36-F07D1215C708}"/>
              </a:ext>
            </a:extLst>
          </p:cNvPr>
          <p:cNvPicPr>
            <a:picLocks noGrp="1" noChangeAspect="1"/>
          </p:cNvPicPr>
          <p:nvPr>
            <p:ph type="pic" idx="1"/>
          </p:nvPr>
        </p:nvPicPr>
        <p:blipFill>
          <a:blip r:embed="rId2"/>
          <a:srcRect t="5936" b="5936"/>
          <a:stretch/>
        </p:blipFill>
        <p:spPr/>
      </p:pic>
      <p:sp>
        <p:nvSpPr>
          <p:cNvPr id="6" name="Segnaposto testo 5">
            <a:extLst>
              <a:ext uri="{FF2B5EF4-FFF2-40B4-BE49-F238E27FC236}">
                <a16:creationId xmlns:a16="http://schemas.microsoft.com/office/drawing/2014/main" id="{F809672E-18CB-85A0-2E19-2653A811572B}"/>
              </a:ext>
            </a:extLst>
          </p:cNvPr>
          <p:cNvSpPr>
            <a:spLocks noGrp="1"/>
          </p:cNvSpPr>
          <p:nvPr>
            <p:ph type="body" sz="half" idx="2"/>
          </p:nvPr>
        </p:nvSpPr>
        <p:spPr/>
        <p:txBody>
          <a:bodyPr/>
          <a:lstStyle/>
          <a:p>
            <a:r>
              <a:rPr lang="it-IT" dirty="0"/>
              <a:t>Questo file di composizione consente di specificare i servizi, i volumi e le reti necessari per l'esecuzione di </a:t>
            </a:r>
            <a:r>
              <a:rPr lang="it-IT" dirty="0" err="1"/>
              <a:t>Nginx</a:t>
            </a:r>
            <a:r>
              <a:rPr lang="it-IT" dirty="0"/>
              <a:t>, </a:t>
            </a:r>
            <a:r>
              <a:rPr lang="it-IT" dirty="0" err="1"/>
              <a:t>Vault</a:t>
            </a:r>
            <a:r>
              <a:rPr lang="it-IT" dirty="0"/>
              <a:t> e la sua </a:t>
            </a:r>
            <a:r>
              <a:rPr lang="it-IT" dirty="0" err="1"/>
              <a:t>backend</a:t>
            </a:r>
            <a:r>
              <a:rPr lang="it-IT" dirty="0"/>
              <a:t> </a:t>
            </a:r>
            <a:r>
              <a:rPr lang="it-IT" dirty="0" err="1"/>
              <a:t>Consul</a:t>
            </a:r>
            <a:r>
              <a:rPr lang="it-IT" dirty="0"/>
              <a:t>. </a:t>
            </a:r>
          </a:p>
          <a:p>
            <a:r>
              <a:rPr lang="it-IT" dirty="0"/>
              <a:t>Su un secondo file YAML sono stati definiti l’applicativo, il database </a:t>
            </a:r>
            <a:r>
              <a:rPr lang="it-IT" dirty="0" err="1"/>
              <a:t>Postgres</a:t>
            </a:r>
            <a:r>
              <a:rPr lang="it-IT" dirty="0"/>
              <a:t> e </a:t>
            </a:r>
            <a:r>
              <a:rPr lang="it-IT" dirty="0" err="1"/>
              <a:t>Keycloak</a:t>
            </a:r>
            <a:r>
              <a:rPr lang="it-IT" dirty="0"/>
              <a:t>.</a:t>
            </a:r>
          </a:p>
          <a:p>
            <a:r>
              <a:rPr lang="it-IT" dirty="0"/>
              <a:t>Docker Compose facilita la riproducibilità dell'ambiente, consentendo di eseguire agevolmente l'applicazione su diverse macchine senza preoccupazioni di dipendenze o configurazioni mancanti.</a:t>
            </a:r>
          </a:p>
          <a:p>
            <a:endParaRPr lang="it-IT" dirty="0"/>
          </a:p>
        </p:txBody>
      </p:sp>
      <p:pic>
        <p:nvPicPr>
          <p:cNvPr id="2" name="Immagine 1" descr="Immagine che contiene Elementi grafici, clipart, grafica, Carattere&#10;&#10;Descrizione generata automaticamente">
            <a:extLst>
              <a:ext uri="{FF2B5EF4-FFF2-40B4-BE49-F238E27FC236}">
                <a16:creationId xmlns:a16="http://schemas.microsoft.com/office/drawing/2014/main" id="{C2F5597C-7BB3-4BF7-8625-41E4610BE6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8583" y="420088"/>
            <a:ext cx="4220164" cy="2026865"/>
          </a:xfrm>
          <a:prstGeom prst="rect">
            <a:avLst/>
          </a:prstGeom>
        </p:spPr>
      </p:pic>
    </p:spTree>
    <p:extLst>
      <p:ext uri="{BB962C8B-B14F-4D97-AF65-F5344CB8AC3E}">
        <p14:creationId xmlns:p14="http://schemas.microsoft.com/office/powerpoint/2010/main" val="103325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161828BD-BCDB-5D1F-18A4-1675A536C71C}"/>
              </a:ext>
            </a:extLst>
          </p:cNvPr>
          <p:cNvSpPr>
            <a:spLocks noGrp="1"/>
          </p:cNvSpPr>
          <p:nvPr>
            <p:ph idx="1"/>
          </p:nvPr>
        </p:nvSpPr>
        <p:spPr/>
        <p:txBody>
          <a:bodyPr>
            <a:normAutofit fontScale="92500" lnSpcReduction="20000"/>
          </a:bodyPr>
          <a:lstStyle/>
          <a:p>
            <a:pPr marL="0" indent="0">
              <a:buNone/>
            </a:pPr>
            <a:r>
              <a:rPr lang="it-IT" dirty="0" err="1"/>
              <a:t>NginX</a:t>
            </a:r>
            <a:r>
              <a:rPr lang="it-IT" dirty="0"/>
              <a:t>, un web server efficiente e leggero, si presta a diverse funzioni, tra cui l'utilizzo come reverse proxy, load </a:t>
            </a:r>
            <a:r>
              <a:rPr lang="it-IT" dirty="0" err="1"/>
              <a:t>balancer</a:t>
            </a:r>
            <a:r>
              <a:rPr lang="it-IT" dirty="0"/>
              <a:t>, cache HTTP e proxy per la posta elettronica (IMAP/POP3). La sua architettura asincrona, basata sugli eventi, gestisce le richieste con un singolo </a:t>
            </a:r>
            <a:r>
              <a:rPr lang="it-IT" dirty="0" err="1"/>
              <a:t>thread</a:t>
            </a:r>
            <a:r>
              <a:rPr lang="it-IT" dirty="0"/>
              <a:t>, garantendo elevate prestazioni.</a:t>
            </a:r>
          </a:p>
          <a:p>
            <a:pPr marL="0" indent="0">
              <a:buNone/>
            </a:pPr>
            <a:endParaRPr lang="it-IT" dirty="0"/>
          </a:p>
          <a:p>
            <a:pPr marL="0" indent="0">
              <a:buNone/>
            </a:pPr>
            <a:r>
              <a:rPr lang="it-IT" dirty="0"/>
              <a:t>Nel nostro contesto, </a:t>
            </a:r>
            <a:r>
              <a:rPr lang="it-IT" dirty="0" err="1"/>
              <a:t>NginX</a:t>
            </a:r>
            <a:r>
              <a:rPr lang="it-IT" dirty="0"/>
              <a:t> è stato impiegato come reverse proxy e gestore di certificati TLS per diversi domini, contribuendo a ottimizzare la distribuzione e la sicurezza delle risorse web.</a:t>
            </a:r>
            <a:br>
              <a:rPr lang="it-IT" dirty="0"/>
            </a:br>
            <a:endParaRPr lang="it-IT" dirty="0"/>
          </a:p>
        </p:txBody>
      </p:sp>
      <p:pic>
        <p:nvPicPr>
          <p:cNvPr id="7" name="Immagine 6" descr="Immagine che contiene Elementi grafici, Carattere, grafica, schermata&#10;&#10;Descrizione generata automaticamente">
            <a:extLst>
              <a:ext uri="{FF2B5EF4-FFF2-40B4-BE49-F238E27FC236}">
                <a16:creationId xmlns:a16="http://schemas.microsoft.com/office/drawing/2014/main" id="{0CC99AF5-4E52-C5E4-3EC5-1798BB96DA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2620" y="148106"/>
            <a:ext cx="4123582" cy="2749055"/>
          </a:xfrm>
          <a:prstGeom prst="rect">
            <a:avLst/>
          </a:prstGeom>
        </p:spPr>
      </p:pic>
    </p:spTree>
    <p:extLst>
      <p:ext uri="{BB962C8B-B14F-4D97-AF65-F5344CB8AC3E}">
        <p14:creationId xmlns:p14="http://schemas.microsoft.com/office/powerpoint/2010/main" val="14587515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egnaposto immagine 7">
            <a:extLst>
              <a:ext uri="{FF2B5EF4-FFF2-40B4-BE49-F238E27FC236}">
                <a16:creationId xmlns:a16="http://schemas.microsoft.com/office/drawing/2014/main" id="{4C72FC2D-B73A-7245-2E36-F07D1215C708}"/>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366" r="29349"/>
          <a:stretch/>
        </p:blipFill>
        <p:spPr>
          <a:xfrm>
            <a:off x="7380721" y="609601"/>
            <a:ext cx="3666690" cy="5181599"/>
          </a:xfrm>
        </p:spPr>
      </p:pic>
      <p:sp>
        <p:nvSpPr>
          <p:cNvPr id="6" name="Segnaposto testo 5">
            <a:extLst>
              <a:ext uri="{FF2B5EF4-FFF2-40B4-BE49-F238E27FC236}">
                <a16:creationId xmlns:a16="http://schemas.microsoft.com/office/drawing/2014/main" id="{F809672E-18CB-85A0-2E19-2653A811572B}"/>
              </a:ext>
            </a:extLst>
          </p:cNvPr>
          <p:cNvSpPr>
            <a:spLocks noGrp="1"/>
          </p:cNvSpPr>
          <p:nvPr>
            <p:ph type="body" sz="half" idx="2"/>
          </p:nvPr>
        </p:nvSpPr>
        <p:spPr/>
        <p:txBody>
          <a:bodyPr>
            <a:normAutofit fontScale="92500" lnSpcReduction="20000"/>
          </a:bodyPr>
          <a:lstStyle/>
          <a:p>
            <a:r>
              <a:rPr lang="it-IT" dirty="0"/>
              <a:t>Il file </a:t>
            </a:r>
            <a:r>
              <a:rPr lang="it-IT" dirty="0" err="1"/>
              <a:t>nginx.conf</a:t>
            </a:r>
            <a:r>
              <a:rPr lang="it-IT" dirty="0"/>
              <a:t> definisce la configurazione del server </a:t>
            </a:r>
            <a:r>
              <a:rPr lang="it-IT" dirty="0" err="1"/>
              <a:t>Nginx</a:t>
            </a:r>
            <a:r>
              <a:rPr lang="it-IT" dirty="0"/>
              <a:t> per orchestrare il traffico per vari domini. Inizialmente, reindirizza le richieste HTTP al protocollo sicuro HTTPS per garantire una connessione crittografata. Successivamente, per il dominio ssdstudyapp.northeurope.cloudapp.azure.com, gestisce il </a:t>
            </a:r>
            <a:r>
              <a:rPr lang="it-IT" dirty="0" err="1"/>
              <a:t>routing</a:t>
            </a:r>
            <a:r>
              <a:rPr lang="it-IT" dirty="0"/>
              <a:t> verso l’applicazione </a:t>
            </a:r>
            <a:r>
              <a:rPr lang="it-IT" dirty="0" err="1"/>
              <a:t>Studyapp</a:t>
            </a:r>
            <a:r>
              <a:rPr lang="it-IT" dirty="0"/>
              <a:t>. </a:t>
            </a:r>
          </a:p>
          <a:p>
            <a:r>
              <a:rPr lang="it-IT" dirty="0"/>
              <a:t>Per i domini studyappkeycloak.ddns.net, studyappvault.ddns.net, e studyappconsul.ddns.net, gestisce il </a:t>
            </a:r>
            <a:r>
              <a:rPr lang="it-IT" dirty="0" err="1"/>
              <a:t>routing</a:t>
            </a:r>
            <a:r>
              <a:rPr lang="it-IT" dirty="0"/>
              <a:t> verso i servizi "</a:t>
            </a:r>
            <a:r>
              <a:rPr lang="it-IT" dirty="0" err="1"/>
              <a:t>keycloak</a:t>
            </a:r>
            <a:r>
              <a:rPr lang="it-IT" dirty="0"/>
              <a:t>", "</a:t>
            </a:r>
            <a:r>
              <a:rPr lang="it-IT" dirty="0" err="1"/>
              <a:t>vault</a:t>
            </a:r>
            <a:r>
              <a:rPr lang="it-IT" dirty="0"/>
              <a:t>", e "</a:t>
            </a:r>
            <a:r>
              <a:rPr lang="it-IT" dirty="0" err="1"/>
              <a:t>consul</a:t>
            </a:r>
            <a:r>
              <a:rPr lang="it-IT" dirty="0"/>
              <a:t>", rispettivamente. Ogni sezione utilizza certificati SSL per garantire una comunicazione sicura.</a:t>
            </a:r>
          </a:p>
          <a:p>
            <a:r>
              <a:rPr lang="it-IT" dirty="0"/>
              <a:t>La configurazione è strutturata in modo da consentire l'accesso sicuro e controllato ai vari servizi, garantendo una corretta gestione del traffico attraverso il server </a:t>
            </a:r>
            <a:r>
              <a:rPr lang="it-IT" dirty="0" err="1"/>
              <a:t>Nginx</a:t>
            </a:r>
            <a:r>
              <a:rPr lang="it-IT" dirty="0"/>
              <a:t>.</a:t>
            </a:r>
          </a:p>
        </p:txBody>
      </p:sp>
      <p:pic>
        <p:nvPicPr>
          <p:cNvPr id="2" name="Immagine 1" descr="Immagine che contiene Elementi grafici, Carattere, grafica, schermata&#10;&#10;Descrizione generata automaticamente">
            <a:extLst>
              <a:ext uri="{FF2B5EF4-FFF2-40B4-BE49-F238E27FC236}">
                <a16:creationId xmlns:a16="http://schemas.microsoft.com/office/drawing/2014/main" id="{D18E68CE-2B04-2353-52C6-48F6B6DB6D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9232" y="456255"/>
            <a:ext cx="3538866" cy="2175788"/>
          </a:xfrm>
          <a:prstGeom prst="rect">
            <a:avLst/>
          </a:prstGeom>
        </p:spPr>
      </p:pic>
    </p:spTree>
    <p:extLst>
      <p:ext uri="{BB962C8B-B14F-4D97-AF65-F5344CB8AC3E}">
        <p14:creationId xmlns:p14="http://schemas.microsoft.com/office/powerpoint/2010/main" val="2456444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161828BD-BCDB-5D1F-18A4-1675A536C71C}"/>
              </a:ext>
            </a:extLst>
          </p:cNvPr>
          <p:cNvSpPr>
            <a:spLocks noGrp="1"/>
          </p:cNvSpPr>
          <p:nvPr>
            <p:ph idx="1"/>
          </p:nvPr>
        </p:nvSpPr>
        <p:spPr/>
        <p:txBody>
          <a:bodyPr>
            <a:normAutofit fontScale="92500" lnSpcReduction="10000"/>
          </a:bodyPr>
          <a:lstStyle/>
          <a:p>
            <a:pPr marL="0" indent="0">
              <a:buNone/>
            </a:pPr>
            <a:r>
              <a:rPr lang="it-IT" dirty="0"/>
              <a:t>Spring Boot è stato adottato come framework principale per lo sviluppo della nostra web </a:t>
            </a:r>
            <a:r>
              <a:rPr lang="it-IT" dirty="0" err="1"/>
              <a:t>application</a:t>
            </a:r>
            <a:r>
              <a:rPr lang="it-IT" dirty="0"/>
              <a:t>, garantendo un ambiente robusto e altamente performante. Integriamo il sistema di sicurezza attraverso Spring Security, il quale si interfaccia con </a:t>
            </a:r>
            <a:r>
              <a:rPr lang="it-IT" dirty="0" err="1"/>
              <a:t>Keycloak</a:t>
            </a:r>
            <a:r>
              <a:rPr lang="it-IT" dirty="0"/>
              <a:t>, un potente strumento per la gestione dell'accesso e dell'autorizzazione degli utenti.</a:t>
            </a:r>
          </a:p>
          <a:p>
            <a:pPr marL="0" indent="0">
              <a:buNone/>
            </a:pPr>
            <a:r>
              <a:rPr lang="it-IT" dirty="0"/>
              <a:t>Inoltre, per una gestione sicura delle informazioni sensibili, facciamo uso di Spring </a:t>
            </a:r>
            <a:r>
              <a:rPr lang="it-IT" dirty="0" err="1"/>
              <a:t>Vault</a:t>
            </a:r>
            <a:r>
              <a:rPr lang="it-IT" dirty="0"/>
              <a:t> in combinazione con </a:t>
            </a:r>
            <a:r>
              <a:rPr lang="it-IT" dirty="0" err="1"/>
              <a:t>HashiCorp</a:t>
            </a:r>
            <a:r>
              <a:rPr lang="it-IT" dirty="0"/>
              <a:t> </a:t>
            </a:r>
            <a:r>
              <a:rPr lang="it-IT" dirty="0" err="1"/>
              <a:t>Vault</a:t>
            </a:r>
            <a:r>
              <a:rPr lang="it-IT" dirty="0"/>
              <a:t>. Questa combinazione offre una solida soluzione per la gestione dei segreti, contribuendo a mantenere elevati standard di sicurezza all'interno dell'applicazione.</a:t>
            </a:r>
          </a:p>
        </p:txBody>
      </p:sp>
      <p:pic>
        <p:nvPicPr>
          <p:cNvPr id="5" name="Immagine 4" descr="Immagine che contiene Carattere, Elementi grafici, logo, grafica&#10;&#10;Descrizione generata automaticamente">
            <a:extLst>
              <a:ext uri="{FF2B5EF4-FFF2-40B4-BE49-F238E27FC236}">
                <a16:creationId xmlns:a16="http://schemas.microsoft.com/office/drawing/2014/main" id="{350B3262-3375-6E5F-A4C5-D8F70CCE45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6403" y="607089"/>
            <a:ext cx="3439194" cy="1311008"/>
          </a:xfrm>
          <a:prstGeom prst="rect">
            <a:avLst/>
          </a:prstGeom>
        </p:spPr>
      </p:pic>
    </p:spTree>
    <p:extLst>
      <p:ext uri="{BB962C8B-B14F-4D97-AF65-F5344CB8AC3E}">
        <p14:creationId xmlns:p14="http://schemas.microsoft.com/office/powerpoint/2010/main" val="2470086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4692CC-09E1-15FF-CA39-150791BDD4C3}"/>
              </a:ext>
            </a:extLst>
          </p:cNvPr>
          <p:cNvSpPr>
            <a:spLocks noGrp="1"/>
          </p:cNvSpPr>
          <p:nvPr>
            <p:ph type="title"/>
          </p:nvPr>
        </p:nvSpPr>
        <p:spPr/>
        <p:txBody>
          <a:bodyPr/>
          <a:lstStyle/>
          <a:p>
            <a:pPr algn="ctr"/>
            <a:r>
              <a:rPr lang="it-IT" dirty="0"/>
              <a:t>STUDYAPP</a:t>
            </a:r>
          </a:p>
        </p:txBody>
      </p:sp>
      <p:sp>
        <p:nvSpPr>
          <p:cNvPr id="3" name="Segnaposto contenuto 2">
            <a:extLst>
              <a:ext uri="{FF2B5EF4-FFF2-40B4-BE49-F238E27FC236}">
                <a16:creationId xmlns:a16="http://schemas.microsoft.com/office/drawing/2014/main" id="{161828BD-BCDB-5D1F-18A4-1675A536C71C}"/>
              </a:ext>
            </a:extLst>
          </p:cNvPr>
          <p:cNvSpPr>
            <a:spLocks noGrp="1"/>
          </p:cNvSpPr>
          <p:nvPr>
            <p:ph idx="1"/>
          </p:nvPr>
        </p:nvSpPr>
        <p:spPr/>
        <p:txBody>
          <a:bodyPr/>
          <a:lstStyle/>
          <a:p>
            <a:pPr marL="0" indent="0">
              <a:buNone/>
            </a:pPr>
            <a:r>
              <a:rPr lang="it-IT" dirty="0" err="1"/>
              <a:t>StudyApp</a:t>
            </a:r>
            <a:r>
              <a:rPr lang="it-IT" dirty="0"/>
              <a:t> è una web-app progettata per facilitare l’organizzazione di</a:t>
            </a:r>
          </a:p>
          <a:p>
            <a:pPr marL="0" indent="0">
              <a:buNone/>
            </a:pPr>
            <a:r>
              <a:rPr lang="it-IT" dirty="0"/>
              <a:t>sessioni di studio tra studenti con interessi accademici simili. L’applicazione</a:t>
            </a:r>
          </a:p>
          <a:p>
            <a:pPr marL="0" indent="0">
              <a:buNone/>
            </a:pPr>
            <a:r>
              <a:rPr lang="it-IT" dirty="0"/>
              <a:t>offre un ambiente virtuale in cui gli utenti possono trovare vecchi e</a:t>
            </a:r>
          </a:p>
          <a:p>
            <a:pPr marL="0" indent="0">
              <a:buNone/>
            </a:pPr>
            <a:r>
              <a:rPr lang="it-IT" dirty="0"/>
              <a:t>nuovi compagni di studio, pianificare e partecipare a sessioni di studio</a:t>
            </a:r>
          </a:p>
          <a:p>
            <a:pPr marL="0" indent="0">
              <a:buNone/>
            </a:pPr>
            <a:r>
              <a:rPr lang="it-IT" dirty="0"/>
              <a:t>collettive, con lo scopo di condividere conoscenze e risorse pertinenti</a:t>
            </a:r>
          </a:p>
          <a:p>
            <a:pPr marL="0" indent="0">
              <a:buNone/>
            </a:pPr>
            <a:r>
              <a:rPr lang="it-IT" dirty="0"/>
              <a:t>alle loro materie di studio.</a:t>
            </a:r>
          </a:p>
        </p:txBody>
      </p:sp>
    </p:spTree>
    <p:extLst>
      <p:ext uri="{BB962C8B-B14F-4D97-AF65-F5344CB8AC3E}">
        <p14:creationId xmlns:p14="http://schemas.microsoft.com/office/powerpoint/2010/main" val="16507500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161828BD-BCDB-5D1F-18A4-1675A536C71C}"/>
              </a:ext>
            </a:extLst>
          </p:cNvPr>
          <p:cNvSpPr>
            <a:spLocks noGrp="1"/>
          </p:cNvSpPr>
          <p:nvPr>
            <p:ph idx="1"/>
          </p:nvPr>
        </p:nvSpPr>
        <p:spPr/>
        <p:txBody>
          <a:bodyPr>
            <a:normAutofit/>
          </a:bodyPr>
          <a:lstStyle/>
          <a:p>
            <a:pPr marL="0" indent="0">
              <a:buNone/>
            </a:pPr>
            <a:r>
              <a:rPr lang="it-IT" dirty="0" err="1"/>
              <a:t>HashiCorp</a:t>
            </a:r>
            <a:r>
              <a:rPr lang="it-IT" dirty="0"/>
              <a:t> </a:t>
            </a:r>
            <a:r>
              <a:rPr lang="it-IT" dirty="0" err="1"/>
              <a:t>Vault</a:t>
            </a:r>
            <a:r>
              <a:rPr lang="it-IT" dirty="0"/>
              <a:t> è uno strumento open-source per la gestione sicura dei segreti, utilizzando crittografia avanzata e controlli d'accesso per proteggere credenziali e dati sensibili in un'infrastruttura.</a:t>
            </a:r>
          </a:p>
          <a:p>
            <a:pPr marL="0" indent="0">
              <a:buNone/>
            </a:pPr>
            <a:r>
              <a:rPr lang="it-IT" dirty="0"/>
              <a:t>L'implementazione di </a:t>
            </a:r>
            <a:r>
              <a:rPr lang="it-IT" dirty="0" err="1"/>
              <a:t>HashiCorp</a:t>
            </a:r>
            <a:r>
              <a:rPr lang="it-IT" dirty="0"/>
              <a:t> </a:t>
            </a:r>
            <a:r>
              <a:rPr lang="it-IT" dirty="0" err="1"/>
              <a:t>Vault</a:t>
            </a:r>
            <a:r>
              <a:rPr lang="it-IT" dirty="0"/>
              <a:t> con Docker Compose ha rivoluzionato la gestione dei segreti nella nostra infrastruttura. Eliminando i segreti dal file di configurazione di Docker Compose, abbiamo migliorato la sicurezza e la gestibilità delle nostre applicazioni containerizzate.</a:t>
            </a:r>
          </a:p>
        </p:txBody>
      </p:sp>
      <p:pic>
        <p:nvPicPr>
          <p:cNvPr id="7" name="Immagine 6" descr="Immagine che contiene nero, oscurità&#10;&#10;Descrizione generata automaticamente">
            <a:extLst>
              <a:ext uri="{FF2B5EF4-FFF2-40B4-BE49-F238E27FC236}">
                <a16:creationId xmlns:a16="http://schemas.microsoft.com/office/drawing/2014/main" id="{3925DB14-5F7D-1552-36B9-3067D44FC8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5431" y="98145"/>
            <a:ext cx="3841137" cy="2880852"/>
          </a:xfrm>
          <a:prstGeom prst="rect">
            <a:avLst/>
          </a:prstGeom>
        </p:spPr>
      </p:pic>
    </p:spTree>
    <p:extLst>
      <p:ext uri="{BB962C8B-B14F-4D97-AF65-F5344CB8AC3E}">
        <p14:creationId xmlns:p14="http://schemas.microsoft.com/office/powerpoint/2010/main" val="3692857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egnaposto immagine 7">
            <a:extLst>
              <a:ext uri="{FF2B5EF4-FFF2-40B4-BE49-F238E27FC236}">
                <a16:creationId xmlns:a16="http://schemas.microsoft.com/office/drawing/2014/main" id="{4C72FC2D-B73A-7245-2E36-F07D1215C708}"/>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4933" t="2022" r="4933" b="2022"/>
          <a:stretch/>
        </p:blipFill>
        <p:spPr>
          <a:xfrm>
            <a:off x="7380721" y="609601"/>
            <a:ext cx="3666690" cy="5181599"/>
          </a:xfrm>
        </p:spPr>
      </p:pic>
      <p:sp>
        <p:nvSpPr>
          <p:cNvPr id="6" name="Segnaposto testo 5">
            <a:extLst>
              <a:ext uri="{FF2B5EF4-FFF2-40B4-BE49-F238E27FC236}">
                <a16:creationId xmlns:a16="http://schemas.microsoft.com/office/drawing/2014/main" id="{F809672E-18CB-85A0-2E19-2653A811572B}"/>
              </a:ext>
            </a:extLst>
          </p:cNvPr>
          <p:cNvSpPr>
            <a:spLocks noGrp="1"/>
          </p:cNvSpPr>
          <p:nvPr>
            <p:ph type="body" sz="half" idx="2"/>
          </p:nvPr>
        </p:nvSpPr>
        <p:spPr/>
        <p:txBody>
          <a:bodyPr>
            <a:normAutofit fontScale="92500"/>
          </a:bodyPr>
          <a:lstStyle/>
          <a:p>
            <a:r>
              <a:rPr lang="it-IT" dirty="0"/>
              <a:t>L'</a:t>
            </a:r>
            <a:r>
              <a:rPr lang="it-IT" dirty="0" err="1"/>
              <a:t>unsealing</a:t>
            </a:r>
            <a:r>
              <a:rPr lang="it-IT" dirty="0"/>
              <a:t> in </a:t>
            </a:r>
            <a:r>
              <a:rPr lang="it-IT" dirty="0" err="1"/>
              <a:t>HashiCorp</a:t>
            </a:r>
            <a:r>
              <a:rPr lang="it-IT" dirty="0"/>
              <a:t> </a:t>
            </a:r>
            <a:r>
              <a:rPr lang="it-IT" dirty="0" err="1"/>
              <a:t>Vault</a:t>
            </a:r>
            <a:r>
              <a:rPr lang="it-IT" dirty="0"/>
              <a:t> rappresenta il processo critico di rendere accessibili i dati cifrati all'interno del </a:t>
            </a:r>
            <a:r>
              <a:rPr lang="it-IT" dirty="0" err="1"/>
              <a:t>Vault</a:t>
            </a:r>
            <a:r>
              <a:rPr lang="it-IT" dirty="0"/>
              <a:t>. Quando il </a:t>
            </a:r>
            <a:r>
              <a:rPr lang="it-IT" dirty="0" err="1"/>
              <a:t>Vault</a:t>
            </a:r>
            <a:r>
              <a:rPr lang="it-IT" dirty="0"/>
              <a:t> viene avviato, è in uno stato sigillato per garantire la massima sicurezza. L'</a:t>
            </a:r>
            <a:r>
              <a:rPr lang="it-IT" dirty="0" err="1"/>
              <a:t>unsealing</a:t>
            </a:r>
            <a:r>
              <a:rPr lang="it-IT" dirty="0"/>
              <a:t> richiede l'utilizzo di chiavi di </a:t>
            </a:r>
            <a:r>
              <a:rPr lang="it-IT" dirty="0" err="1"/>
              <a:t>unseal</a:t>
            </a:r>
            <a:r>
              <a:rPr lang="it-IT" dirty="0"/>
              <a:t>, distribuite tra più persone o sistemi, garantendo che la responsabilità della sicurezza sia condivisa. </a:t>
            </a:r>
            <a:br>
              <a:rPr lang="it-IT" dirty="0"/>
            </a:br>
            <a:r>
              <a:rPr lang="it-IT" dirty="0"/>
              <a:t>Anche avendo possesso del root token, nessuna richiesta viene accettata prima dell’inserimento delle chiavi.</a:t>
            </a:r>
          </a:p>
          <a:p>
            <a:r>
              <a:rPr lang="it-IT" dirty="0"/>
              <a:t>Questa pratica di </a:t>
            </a:r>
            <a:r>
              <a:rPr lang="it-IT" dirty="0" err="1"/>
              <a:t>unsealing</a:t>
            </a:r>
            <a:r>
              <a:rPr lang="it-IT" dirty="0"/>
              <a:t> aggiunge un livello di protezione significativo, impedendo l'accesso non autorizzato ai segreti all'interno del </a:t>
            </a:r>
            <a:r>
              <a:rPr lang="it-IT" dirty="0" err="1"/>
              <a:t>Vault</a:t>
            </a:r>
            <a:r>
              <a:rPr lang="it-IT" dirty="0"/>
              <a:t>.</a:t>
            </a:r>
          </a:p>
          <a:p>
            <a:r>
              <a:rPr lang="it-IT" dirty="0"/>
              <a:t>Nella nostra configurazioni vengono distribuite 4 chiavi e ne sono richieste almeno 2 per aprire il </a:t>
            </a:r>
            <a:r>
              <a:rPr lang="it-IT" dirty="0" err="1"/>
              <a:t>vault</a:t>
            </a:r>
            <a:r>
              <a:rPr lang="it-IT" dirty="0"/>
              <a:t>.</a:t>
            </a:r>
          </a:p>
        </p:txBody>
      </p:sp>
      <p:pic>
        <p:nvPicPr>
          <p:cNvPr id="2" name="Immagine 1" descr="Immagine che contiene nero, oscurità&#10;&#10;Descrizione generata automaticamente">
            <a:extLst>
              <a:ext uri="{FF2B5EF4-FFF2-40B4-BE49-F238E27FC236}">
                <a16:creationId xmlns:a16="http://schemas.microsoft.com/office/drawing/2014/main" id="{5C2AC9C8-420C-80DE-F4A5-F440D7E65C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5320" y="243252"/>
            <a:ext cx="3666689" cy="2481288"/>
          </a:xfrm>
          <a:prstGeom prst="rect">
            <a:avLst/>
          </a:prstGeom>
        </p:spPr>
      </p:pic>
    </p:spTree>
    <p:extLst>
      <p:ext uri="{BB962C8B-B14F-4D97-AF65-F5344CB8AC3E}">
        <p14:creationId xmlns:p14="http://schemas.microsoft.com/office/powerpoint/2010/main" val="1254762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5" name="Group 14">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6" name="Group 15">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8"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it-IT"/>
              </a:p>
            </p:txBody>
          </p:sp>
          <p:sp>
            <p:nvSpPr>
              <p:cNvPr id="29"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0"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1"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2"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3"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4"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5"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6"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7"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8"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9"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it-IT"/>
              </a:p>
            </p:txBody>
          </p:sp>
          <p:sp>
            <p:nvSpPr>
              <p:cNvPr id="40"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1"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2"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3"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4"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it-IT"/>
              </a:p>
            </p:txBody>
          </p:sp>
          <p:sp>
            <p:nvSpPr>
              <p:cNvPr id="45"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6"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7"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8"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9"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50"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51"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52"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53"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54"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grpSp>
        <p:grpSp>
          <p:nvGrpSpPr>
            <p:cNvPr id="17" name="Group 16">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8"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19"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0"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1"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2"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3"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4"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5"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6"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7"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it-IT"/>
              </a:p>
            </p:txBody>
          </p:sp>
        </p:grpSp>
      </p:grpSp>
      <p:pic>
        <p:nvPicPr>
          <p:cNvPr id="8" name="Segnaposto immagine 7">
            <a:extLst>
              <a:ext uri="{FF2B5EF4-FFF2-40B4-BE49-F238E27FC236}">
                <a16:creationId xmlns:a16="http://schemas.microsoft.com/office/drawing/2014/main" id="{4C72FC2D-B73A-7245-2E36-F07D1215C708}"/>
              </a:ext>
            </a:extLst>
          </p:cNvPr>
          <p:cNvPicPr>
            <a:picLocks noGrp="1" noChangeAspect="1"/>
          </p:cNvPicPr>
          <p:nvPr>
            <p:ph type="pic" idx="1"/>
          </p:nvPr>
        </p:nvPicPr>
        <p:blipFill rotWithShape="1">
          <a:blip r:embed="rId4">
            <a:extLst>
              <a:ext uri="{28A0092B-C50C-407E-A947-70E740481C1C}">
                <a14:useLocalDpi xmlns:a14="http://schemas.microsoft.com/office/drawing/2010/main" val="0"/>
              </a:ext>
            </a:extLst>
          </a:blip>
          <a:srcRect l="629" t="1100" r="629" b="8440"/>
          <a:stretch/>
        </p:blipFill>
        <p:spPr>
          <a:xfrm>
            <a:off x="1495413" y="2249487"/>
            <a:ext cx="3981230" cy="354965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6" name="Segnaposto testo 5">
            <a:extLst>
              <a:ext uri="{FF2B5EF4-FFF2-40B4-BE49-F238E27FC236}">
                <a16:creationId xmlns:a16="http://schemas.microsoft.com/office/drawing/2014/main" id="{F809672E-18CB-85A0-2E19-2653A811572B}"/>
              </a:ext>
            </a:extLst>
          </p:cNvPr>
          <p:cNvSpPr>
            <a:spLocks noGrp="1"/>
          </p:cNvSpPr>
          <p:nvPr>
            <p:ph type="body" sz="half" idx="2"/>
          </p:nvPr>
        </p:nvSpPr>
        <p:spPr>
          <a:xfrm>
            <a:off x="6336727" y="2249487"/>
            <a:ext cx="4710683" cy="3541714"/>
          </a:xfrm>
        </p:spPr>
        <p:txBody>
          <a:bodyPr vert="horz" lIns="91440" tIns="45720" rIns="91440" bIns="45720" rtlCol="0">
            <a:normAutofit fontScale="77500" lnSpcReduction="20000"/>
          </a:bodyPr>
          <a:lstStyle/>
          <a:p>
            <a:pPr marL="0" indent="0">
              <a:buNone/>
            </a:pPr>
            <a:r>
              <a:rPr lang="it-IT" sz="2000" dirty="0"/>
              <a:t>I segreti relativi a </a:t>
            </a:r>
            <a:r>
              <a:rPr lang="it-IT" sz="2000" dirty="0" err="1"/>
              <a:t>Keycloak</a:t>
            </a:r>
            <a:r>
              <a:rPr lang="it-IT" sz="2000" dirty="0"/>
              <a:t> e </a:t>
            </a:r>
            <a:r>
              <a:rPr lang="it-IT" sz="2000" dirty="0" err="1"/>
              <a:t>Postgres</a:t>
            </a:r>
            <a:r>
              <a:rPr lang="it-IT" sz="2000" dirty="0"/>
              <a:t> sono estratti mediante uno script Python che fa uso dell’API di </a:t>
            </a:r>
            <a:r>
              <a:rPr lang="it-IT" sz="2000" dirty="0" err="1"/>
              <a:t>Vault</a:t>
            </a:r>
            <a:r>
              <a:rPr lang="it-IT" sz="2000" dirty="0"/>
              <a:t> per recuperarli e iniettarli nel Docker Compose e nella configurazione del reame di </a:t>
            </a:r>
            <a:r>
              <a:rPr lang="it-IT" sz="2000" dirty="0" err="1"/>
              <a:t>Keycloak</a:t>
            </a:r>
            <a:r>
              <a:rPr lang="it-IT" sz="2000" dirty="0"/>
              <a:t>.</a:t>
            </a:r>
          </a:p>
          <a:p>
            <a:pPr marL="0" indent="0">
              <a:buNone/>
            </a:pPr>
            <a:r>
              <a:rPr lang="it-IT" sz="2000" dirty="0"/>
              <a:t>L'applicazione </a:t>
            </a:r>
            <a:r>
              <a:rPr lang="it-IT" sz="2000" dirty="0" err="1"/>
              <a:t>StudyApp</a:t>
            </a:r>
            <a:r>
              <a:rPr lang="it-IT" sz="2000" dirty="0"/>
              <a:t>, basata su Spring Boot, si interfaccia con </a:t>
            </a:r>
            <a:r>
              <a:rPr lang="it-IT" sz="2000" dirty="0" err="1"/>
              <a:t>HashiCorp</a:t>
            </a:r>
            <a:r>
              <a:rPr lang="it-IT" sz="2000" dirty="0"/>
              <a:t> </a:t>
            </a:r>
            <a:r>
              <a:rPr lang="it-IT" sz="2000" dirty="0" err="1"/>
              <a:t>Vault</a:t>
            </a:r>
            <a:r>
              <a:rPr lang="it-IT" sz="2000" dirty="0"/>
              <a:t> per ottenere in modo sicuro le credenziali necessarie. Questo include le chiavi di due client </a:t>
            </a:r>
            <a:r>
              <a:rPr lang="it-IT" sz="2000" dirty="0" err="1"/>
              <a:t>Keycloak</a:t>
            </a:r>
            <a:r>
              <a:rPr lang="it-IT" sz="2000" dirty="0"/>
              <a:t> e le informazioni di accesso al database </a:t>
            </a:r>
            <a:r>
              <a:rPr lang="it-IT" sz="2000" dirty="0" err="1"/>
              <a:t>PostgreSQL</a:t>
            </a:r>
            <a:r>
              <a:rPr lang="it-IT" sz="2000" dirty="0"/>
              <a:t>. </a:t>
            </a:r>
          </a:p>
          <a:p>
            <a:pPr marL="0" indent="0">
              <a:buNone/>
            </a:pPr>
            <a:r>
              <a:rPr lang="it-IT" sz="2000" dirty="0"/>
              <a:t>Grazie a questa integrazione, siamo riusciti a semplificare il deployment e garantire un'elevata sicurezza nella gestione dei segreti sensibili, evitando hard-coding di credenziali.</a:t>
            </a:r>
          </a:p>
        </p:txBody>
      </p:sp>
      <p:pic>
        <p:nvPicPr>
          <p:cNvPr id="12" name="Immagine 11" descr="Immagine che contiene nero, oscurità&#10;&#10;Descrizione generata automaticamente">
            <a:extLst>
              <a:ext uri="{FF2B5EF4-FFF2-40B4-BE49-F238E27FC236}">
                <a16:creationId xmlns:a16="http://schemas.microsoft.com/office/drawing/2014/main" id="{75669A42-A9C8-422F-F7BD-A54F8B4206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9537" y="-346959"/>
            <a:ext cx="3841137" cy="2880852"/>
          </a:xfrm>
          <a:prstGeom prst="rect">
            <a:avLst/>
          </a:prstGeom>
        </p:spPr>
      </p:pic>
    </p:spTree>
    <p:extLst>
      <p:ext uri="{BB962C8B-B14F-4D97-AF65-F5344CB8AC3E}">
        <p14:creationId xmlns:p14="http://schemas.microsoft.com/office/powerpoint/2010/main" val="117334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Segnaposto immagine 8">
            <a:extLst>
              <a:ext uri="{FF2B5EF4-FFF2-40B4-BE49-F238E27FC236}">
                <a16:creationId xmlns:a16="http://schemas.microsoft.com/office/drawing/2014/main" id="{ED0DF813-6145-5310-486C-D4C059DA7D5B}"/>
              </a:ext>
            </a:extLst>
          </p:cNvPr>
          <p:cNvPicPr>
            <a:picLocks noGrp="1" noChangeAspect="1"/>
          </p:cNvPicPr>
          <p:nvPr>
            <p:ph type="pic" idx="1"/>
          </p:nvPr>
        </p:nvPicPr>
        <p:blipFill rotWithShape="1">
          <a:blip r:embed="rId2"/>
          <a:srcRect l="474" t="2069" r="1188" b="26876"/>
          <a:stretch/>
        </p:blipFill>
        <p:spPr>
          <a:xfrm>
            <a:off x="1044573" y="1540555"/>
            <a:ext cx="9912354" cy="3299778"/>
          </a:xfrm>
        </p:spPr>
      </p:pic>
      <p:sp>
        <p:nvSpPr>
          <p:cNvPr id="7" name="Segnaposto testo 6">
            <a:extLst>
              <a:ext uri="{FF2B5EF4-FFF2-40B4-BE49-F238E27FC236}">
                <a16:creationId xmlns:a16="http://schemas.microsoft.com/office/drawing/2014/main" id="{CF59C2DB-536B-BCB1-301C-103581EE09B7}"/>
              </a:ext>
            </a:extLst>
          </p:cNvPr>
          <p:cNvSpPr>
            <a:spLocks noGrp="1"/>
          </p:cNvSpPr>
          <p:nvPr>
            <p:ph type="body" sz="half" idx="2"/>
          </p:nvPr>
        </p:nvSpPr>
        <p:spPr>
          <a:xfrm>
            <a:off x="1141364" y="5124019"/>
            <a:ext cx="9910859" cy="952931"/>
          </a:xfrm>
        </p:spPr>
        <p:txBody>
          <a:bodyPr>
            <a:normAutofit lnSpcReduction="10000"/>
          </a:bodyPr>
          <a:lstStyle/>
          <a:p>
            <a:r>
              <a:rPr lang="it-IT" dirty="0"/>
              <a:t>L'implementazione di </a:t>
            </a:r>
            <a:r>
              <a:rPr lang="it-IT" dirty="0" err="1"/>
              <a:t>Consul</a:t>
            </a:r>
            <a:r>
              <a:rPr lang="it-IT" dirty="0"/>
              <a:t> come </a:t>
            </a:r>
            <a:r>
              <a:rPr lang="it-IT" dirty="0" err="1"/>
              <a:t>backend</a:t>
            </a:r>
            <a:r>
              <a:rPr lang="it-IT" dirty="0"/>
              <a:t> di </a:t>
            </a:r>
            <a:r>
              <a:rPr lang="it-IT" dirty="0" err="1"/>
              <a:t>Vault</a:t>
            </a:r>
            <a:r>
              <a:rPr lang="it-IT" dirty="0"/>
              <a:t> si è rivelata fondamentale per ottimizzare la gestione dei segreti e delle informazioni riservate. Utilizzando </a:t>
            </a:r>
            <a:r>
              <a:rPr lang="it-IT" dirty="0" err="1"/>
              <a:t>Consul</a:t>
            </a:r>
            <a:r>
              <a:rPr lang="it-IT" dirty="0"/>
              <a:t>, abbiamo garantito una robusta e scalabile architettura di archiviazione per </a:t>
            </a:r>
            <a:r>
              <a:rPr lang="it-IT" dirty="0" err="1"/>
              <a:t>Vault</a:t>
            </a:r>
            <a:r>
              <a:rPr lang="it-IT" dirty="0"/>
              <a:t>, semplificando l'accesso e la distribuzione dei segreti all'interno dell'infrastruttura. </a:t>
            </a:r>
          </a:p>
          <a:p>
            <a:endParaRPr lang="it-IT" dirty="0"/>
          </a:p>
        </p:txBody>
      </p:sp>
      <p:pic>
        <p:nvPicPr>
          <p:cNvPr id="4" name="Elemento grafico 3">
            <a:extLst>
              <a:ext uri="{FF2B5EF4-FFF2-40B4-BE49-F238E27FC236}">
                <a16:creationId xmlns:a16="http://schemas.microsoft.com/office/drawing/2014/main" id="{25AF7AE1-3C22-1A7D-3902-39CAF93E83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68440" y="-701942"/>
            <a:ext cx="3064619" cy="3064619"/>
          </a:xfrm>
          <a:prstGeom prst="rect">
            <a:avLst/>
          </a:prstGeom>
        </p:spPr>
      </p:pic>
    </p:spTree>
    <p:extLst>
      <p:ext uri="{BB962C8B-B14F-4D97-AF65-F5344CB8AC3E}">
        <p14:creationId xmlns:p14="http://schemas.microsoft.com/office/powerpoint/2010/main" val="9895226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161828BD-BCDB-5D1F-18A4-1675A536C71C}"/>
              </a:ext>
            </a:extLst>
          </p:cNvPr>
          <p:cNvSpPr>
            <a:spLocks noGrp="1"/>
          </p:cNvSpPr>
          <p:nvPr>
            <p:ph idx="1"/>
          </p:nvPr>
        </p:nvSpPr>
        <p:spPr/>
        <p:txBody>
          <a:bodyPr>
            <a:normAutofit/>
          </a:bodyPr>
          <a:lstStyle/>
          <a:p>
            <a:pPr marL="0" indent="0">
              <a:buNone/>
            </a:pPr>
            <a:r>
              <a:rPr lang="it-IT" dirty="0" err="1"/>
              <a:t>Keycloak</a:t>
            </a:r>
            <a:r>
              <a:rPr lang="it-IT" dirty="0"/>
              <a:t> si è rivelato una soluzione essenziale come Identity and Access Management (IAM) nella nostra infrastruttura, fornendo funzionalità di login e registrazione per le nostre applicazioni. La sua implementazione ha semplificato la gestione degli utenti, consentendo un accesso controllato e sicuro alle risorse digitali attraverso un sistema robusto di autenticazione e autorizzazione. Con </a:t>
            </a:r>
            <a:r>
              <a:rPr lang="it-IT" dirty="0" err="1"/>
              <a:t>Keycloak</a:t>
            </a:r>
            <a:r>
              <a:rPr lang="it-IT" dirty="0"/>
              <a:t>, abbiamo migliorato l'esperienza utente e garantito una solida sicurezza nei processi di login e registrazione delle nostre applicazioni.</a:t>
            </a:r>
          </a:p>
        </p:txBody>
      </p:sp>
      <p:pic>
        <p:nvPicPr>
          <p:cNvPr id="5" name="Immagine 4" descr="Immagine che contiene Carattere, Elementi grafici, testo, logo&#10;&#10;Descrizione generata automaticamente">
            <a:extLst>
              <a:ext uri="{FF2B5EF4-FFF2-40B4-BE49-F238E27FC236}">
                <a16:creationId xmlns:a16="http://schemas.microsoft.com/office/drawing/2014/main" id="{A3FB0B99-B376-6AB5-A811-8F27BB07BC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4969" y="663687"/>
            <a:ext cx="4962061" cy="1430727"/>
          </a:xfrm>
          <a:prstGeom prst="rect">
            <a:avLst/>
          </a:prstGeom>
        </p:spPr>
      </p:pic>
    </p:spTree>
    <p:extLst>
      <p:ext uri="{BB962C8B-B14F-4D97-AF65-F5344CB8AC3E}">
        <p14:creationId xmlns:p14="http://schemas.microsoft.com/office/powerpoint/2010/main" val="31729268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Segnaposto immagine 8">
            <a:extLst>
              <a:ext uri="{FF2B5EF4-FFF2-40B4-BE49-F238E27FC236}">
                <a16:creationId xmlns:a16="http://schemas.microsoft.com/office/drawing/2014/main" id="{ED0DF813-6145-5310-486C-D4C059DA7D5B}"/>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2925" b="2925"/>
          <a:stretch/>
        </p:blipFill>
        <p:spPr>
          <a:xfrm>
            <a:off x="1044573" y="1540555"/>
            <a:ext cx="9912354" cy="3022114"/>
          </a:xfrm>
        </p:spPr>
      </p:pic>
      <p:sp>
        <p:nvSpPr>
          <p:cNvPr id="7" name="Segnaposto testo 6">
            <a:extLst>
              <a:ext uri="{FF2B5EF4-FFF2-40B4-BE49-F238E27FC236}">
                <a16:creationId xmlns:a16="http://schemas.microsoft.com/office/drawing/2014/main" id="{CF59C2DB-536B-BCB1-301C-103581EE09B7}"/>
              </a:ext>
            </a:extLst>
          </p:cNvPr>
          <p:cNvSpPr>
            <a:spLocks noGrp="1"/>
          </p:cNvSpPr>
          <p:nvPr>
            <p:ph type="body" sz="half" idx="2"/>
          </p:nvPr>
        </p:nvSpPr>
        <p:spPr>
          <a:xfrm>
            <a:off x="1141364" y="4795935"/>
            <a:ext cx="9910859" cy="1281015"/>
          </a:xfrm>
        </p:spPr>
        <p:txBody>
          <a:bodyPr>
            <a:normAutofit/>
          </a:bodyPr>
          <a:lstStyle/>
          <a:p>
            <a:r>
              <a:rPr lang="it-IT" dirty="0"/>
              <a:t>Attraverso la console di amministrazione di </a:t>
            </a:r>
            <a:r>
              <a:rPr lang="it-IT" dirty="0" err="1"/>
              <a:t>Keycloak</a:t>
            </a:r>
            <a:r>
              <a:rPr lang="it-IT" dirty="0"/>
              <a:t>, è possibile creare un "</a:t>
            </a:r>
            <a:r>
              <a:rPr lang="it-IT" dirty="0" err="1"/>
              <a:t>realm</a:t>
            </a:r>
            <a:r>
              <a:rPr lang="it-IT" dirty="0"/>
              <a:t>", che rappresenta l'ambito operativo dell'applicazione e include la gestione di client, ruoli e utenti. Un "client" in questo contesto è un'istanza di un'applicazione che si registra su </a:t>
            </a:r>
            <a:r>
              <a:rPr lang="it-IT" dirty="0" err="1"/>
              <a:t>Keycloak</a:t>
            </a:r>
            <a:r>
              <a:rPr lang="it-IT" dirty="0"/>
              <a:t> per sfruttare i servizi offerti. Questo client assume un ruolo cruciale nell'autenticare e autorizzare gli utenti che accedono al sistema attraverso l'applicazione registrata.</a:t>
            </a:r>
          </a:p>
        </p:txBody>
      </p:sp>
      <p:pic>
        <p:nvPicPr>
          <p:cNvPr id="2" name="Immagine 1" descr="Immagine che contiene Carattere, Elementi grafici, testo, logo&#10;&#10;Descrizione generata automaticamente">
            <a:extLst>
              <a:ext uri="{FF2B5EF4-FFF2-40B4-BE49-F238E27FC236}">
                <a16:creationId xmlns:a16="http://schemas.microsoft.com/office/drawing/2014/main" id="{A0789260-2FCC-A8F6-F2DC-9B27BAB88B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7446" y="293051"/>
            <a:ext cx="4326607" cy="1247504"/>
          </a:xfrm>
          <a:prstGeom prst="rect">
            <a:avLst/>
          </a:prstGeom>
        </p:spPr>
      </p:pic>
    </p:spTree>
    <p:extLst>
      <p:ext uri="{BB962C8B-B14F-4D97-AF65-F5344CB8AC3E}">
        <p14:creationId xmlns:p14="http://schemas.microsoft.com/office/powerpoint/2010/main" val="27682004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egnaposto testo 9">
            <a:extLst>
              <a:ext uri="{FF2B5EF4-FFF2-40B4-BE49-F238E27FC236}">
                <a16:creationId xmlns:a16="http://schemas.microsoft.com/office/drawing/2014/main" id="{67090F9B-7458-FFCC-5B53-65BA6B76C681}"/>
              </a:ext>
            </a:extLst>
          </p:cNvPr>
          <p:cNvSpPr>
            <a:spLocks noGrp="1"/>
          </p:cNvSpPr>
          <p:nvPr>
            <p:ph type="body" idx="1"/>
          </p:nvPr>
        </p:nvSpPr>
        <p:spPr>
          <a:xfrm>
            <a:off x="931480" y="1685131"/>
            <a:ext cx="10283916" cy="1932712"/>
          </a:xfrm>
        </p:spPr>
        <p:txBody>
          <a:bodyPr>
            <a:normAutofit fontScale="92500"/>
          </a:bodyPr>
          <a:lstStyle/>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r>
              <a:rPr kumimoji="0" lang="it-IT" sz="1800" b="0" i="0" u="none" strike="noStrike" kern="1200" cap="none" spc="0" normalizeH="0" baseline="0" noProof="0" dirty="0" err="1">
                <a:ln>
                  <a:noFill/>
                </a:ln>
                <a:solidFill>
                  <a:prstClr val="white"/>
                </a:solidFill>
                <a:effectLst/>
                <a:uLnTx/>
                <a:uFillTx/>
                <a:latin typeface="Tw Cen MT" panose="020B0602020104020603"/>
                <a:ea typeface="+mn-ea"/>
                <a:cs typeface="+mn-cs"/>
              </a:rPr>
              <a:t>Keycloak</a:t>
            </a:r>
            <a:r>
              <a:rPr kumimoji="0" lang="it-IT" sz="1800" b="0" i="0" u="none" strike="noStrike" kern="1200" cap="none" spc="0" normalizeH="0" baseline="0" noProof="0" dirty="0">
                <a:ln>
                  <a:noFill/>
                </a:ln>
                <a:solidFill>
                  <a:prstClr val="white"/>
                </a:solidFill>
                <a:effectLst/>
                <a:uLnTx/>
                <a:uFillTx/>
                <a:latin typeface="Tw Cen MT" panose="020B0602020104020603"/>
                <a:ea typeface="+mn-ea"/>
                <a:cs typeface="+mn-cs"/>
              </a:rPr>
              <a:t> offre la possibilità di implementare un sistema di controllo degli accessi basato sulla tecnica RBAC (</a:t>
            </a:r>
            <a:r>
              <a:rPr kumimoji="0" lang="it-IT" sz="1800" b="0" i="0" u="none" strike="noStrike" kern="1200" cap="none" spc="0" normalizeH="0" baseline="0" noProof="0" dirty="0" err="1">
                <a:ln>
                  <a:noFill/>
                </a:ln>
                <a:solidFill>
                  <a:prstClr val="white"/>
                </a:solidFill>
                <a:effectLst/>
                <a:uLnTx/>
                <a:uFillTx/>
                <a:latin typeface="Tw Cen MT" panose="020B0602020104020603"/>
                <a:ea typeface="+mn-ea"/>
                <a:cs typeface="+mn-cs"/>
              </a:rPr>
              <a:t>Role-Based</a:t>
            </a:r>
            <a:r>
              <a:rPr kumimoji="0" lang="it-IT" sz="1800" b="0" i="0" u="none" strike="noStrike" kern="1200" cap="none" spc="0" normalizeH="0" baseline="0" noProof="0" dirty="0">
                <a:ln>
                  <a:noFill/>
                </a:ln>
                <a:solidFill>
                  <a:prstClr val="white"/>
                </a:solidFill>
                <a:effectLst/>
                <a:uLnTx/>
                <a:uFillTx/>
                <a:latin typeface="Tw Cen MT" panose="020B0602020104020603"/>
                <a:ea typeface="+mn-ea"/>
                <a:cs typeface="+mn-cs"/>
              </a:rPr>
              <a:t> Access Control). Nella console di amministrazione di </a:t>
            </a:r>
            <a:r>
              <a:rPr kumimoji="0" lang="it-IT" sz="1800" b="0" i="0" u="none" strike="noStrike" kern="1200" cap="none" spc="0" normalizeH="0" baseline="0" noProof="0" dirty="0" err="1">
                <a:ln>
                  <a:noFill/>
                </a:ln>
                <a:solidFill>
                  <a:prstClr val="white"/>
                </a:solidFill>
                <a:effectLst/>
                <a:uLnTx/>
                <a:uFillTx/>
                <a:latin typeface="Tw Cen MT" panose="020B0602020104020603"/>
                <a:ea typeface="+mn-ea"/>
                <a:cs typeface="+mn-cs"/>
              </a:rPr>
              <a:t>Keycloak</a:t>
            </a:r>
            <a:r>
              <a:rPr kumimoji="0" lang="it-IT" sz="1800" b="0" i="0" u="none" strike="noStrike" kern="1200" cap="none" spc="0" normalizeH="0" baseline="0" noProof="0" dirty="0">
                <a:ln>
                  <a:noFill/>
                </a:ln>
                <a:solidFill>
                  <a:prstClr val="white"/>
                </a:solidFill>
                <a:effectLst/>
                <a:uLnTx/>
                <a:uFillTx/>
                <a:latin typeface="Tw Cen MT" panose="020B0602020104020603"/>
                <a:ea typeface="+mn-ea"/>
                <a:cs typeface="+mn-cs"/>
              </a:rPr>
              <a:t>, sono stati configurati due ruoli distinti: "admin" e "user". L’admin ha accesso ad una </a:t>
            </a:r>
            <a:r>
              <a:rPr kumimoji="0" lang="it-IT" sz="1800" b="0" i="0" u="none" strike="noStrike" kern="1200" cap="none" spc="0" normalizeH="0" baseline="0" noProof="0" dirty="0" err="1">
                <a:ln>
                  <a:noFill/>
                </a:ln>
                <a:solidFill>
                  <a:prstClr val="white"/>
                </a:solidFill>
                <a:effectLst/>
                <a:uLnTx/>
                <a:uFillTx/>
                <a:latin typeface="Tw Cen MT" panose="020B0602020104020603"/>
                <a:ea typeface="+mn-ea"/>
                <a:cs typeface="+mn-cs"/>
              </a:rPr>
              <a:t>view</a:t>
            </a:r>
            <a:r>
              <a:rPr kumimoji="0" lang="it-IT" sz="1800" b="0" i="0" u="none" strike="noStrike" kern="1200" cap="none" spc="0" normalizeH="0" baseline="0" noProof="0" dirty="0">
                <a:ln>
                  <a:noFill/>
                </a:ln>
                <a:solidFill>
                  <a:prstClr val="white"/>
                </a:solidFill>
                <a:effectLst/>
                <a:uLnTx/>
                <a:uFillTx/>
                <a:latin typeface="Tw Cen MT" panose="020B0602020104020603"/>
                <a:ea typeface="+mn-ea"/>
                <a:cs typeface="+mn-cs"/>
              </a:rPr>
              <a:t> specifica nell’applicativo, dove poter gestire le sessioni e i gruppi esistenti.</a:t>
            </a:r>
          </a:p>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r>
              <a:rPr kumimoji="0" lang="it-IT" sz="1800" b="0" i="0" u="none" strike="noStrike" kern="1200" cap="none" spc="0" normalizeH="0" baseline="0" noProof="0" dirty="0">
                <a:ln>
                  <a:noFill/>
                </a:ln>
                <a:solidFill>
                  <a:prstClr val="white"/>
                </a:solidFill>
                <a:effectLst/>
                <a:uLnTx/>
                <a:uFillTx/>
                <a:latin typeface="Tw Cen MT" panose="020B0602020104020603"/>
                <a:ea typeface="+mn-ea"/>
                <a:cs typeface="+mn-cs"/>
              </a:rPr>
              <a:t>Quando un utente effettua il login, </a:t>
            </a:r>
            <a:r>
              <a:rPr kumimoji="0" lang="it-IT" sz="1800" b="0" i="0" u="none" strike="noStrike" kern="1200" cap="none" spc="0" normalizeH="0" baseline="0" noProof="0" dirty="0" err="1">
                <a:ln>
                  <a:noFill/>
                </a:ln>
                <a:solidFill>
                  <a:prstClr val="white"/>
                </a:solidFill>
                <a:effectLst/>
                <a:uLnTx/>
                <a:uFillTx/>
                <a:latin typeface="Tw Cen MT" panose="020B0602020104020603"/>
                <a:ea typeface="+mn-ea"/>
                <a:cs typeface="+mn-cs"/>
              </a:rPr>
              <a:t>Keycloak</a:t>
            </a:r>
            <a:r>
              <a:rPr kumimoji="0" lang="it-IT" sz="1800" b="0" i="0" u="none" strike="noStrike" kern="1200" cap="none" spc="0" normalizeH="0" baseline="0" noProof="0" dirty="0">
                <a:ln>
                  <a:noFill/>
                </a:ln>
                <a:solidFill>
                  <a:prstClr val="white"/>
                </a:solidFill>
                <a:effectLst/>
                <a:uLnTx/>
                <a:uFillTx/>
                <a:latin typeface="Tw Cen MT" panose="020B0602020104020603"/>
                <a:ea typeface="+mn-ea"/>
                <a:cs typeface="+mn-cs"/>
              </a:rPr>
              <a:t> genera un token che contiene le informazioni relative all'utente. Queste informazioni sono conservate durante l'intera durata della sessione attiva. </a:t>
            </a:r>
          </a:p>
        </p:txBody>
      </p:sp>
      <p:pic>
        <p:nvPicPr>
          <p:cNvPr id="15" name="Segnaposto contenuto 14">
            <a:extLst>
              <a:ext uri="{FF2B5EF4-FFF2-40B4-BE49-F238E27FC236}">
                <a16:creationId xmlns:a16="http://schemas.microsoft.com/office/drawing/2014/main" id="{9BAC0079-64CD-DFDF-A312-6FADEDC29A5D}"/>
              </a:ext>
            </a:extLst>
          </p:cNvPr>
          <p:cNvPicPr>
            <a:picLocks noGrp="1" noChangeAspect="1"/>
          </p:cNvPicPr>
          <p:nvPr>
            <p:ph sz="half" idx="2"/>
          </p:nvPr>
        </p:nvPicPr>
        <p:blipFill>
          <a:blip r:embed="rId2"/>
          <a:stretch>
            <a:fillRect/>
          </a:stretch>
        </p:blipFill>
        <p:spPr>
          <a:xfrm>
            <a:off x="931480" y="3839641"/>
            <a:ext cx="5240720" cy="2159352"/>
          </a:xfrm>
        </p:spPr>
      </p:pic>
      <p:pic>
        <p:nvPicPr>
          <p:cNvPr id="26" name="Segnaposto contenuto 25">
            <a:extLst>
              <a:ext uri="{FF2B5EF4-FFF2-40B4-BE49-F238E27FC236}">
                <a16:creationId xmlns:a16="http://schemas.microsoft.com/office/drawing/2014/main" id="{B7DE6225-27FD-842B-113E-64C8A7B04DA5}"/>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t="15" b="15"/>
          <a:stretch/>
        </p:blipFill>
        <p:spPr>
          <a:xfrm>
            <a:off x="6340183" y="3839641"/>
            <a:ext cx="4572982" cy="2159352"/>
          </a:xfrm>
        </p:spPr>
      </p:pic>
      <p:pic>
        <p:nvPicPr>
          <p:cNvPr id="2" name="Immagine 1" descr="Immagine che contiene Carattere, Elementi grafici, testo, logo&#10;&#10;Descrizione generata automaticamente">
            <a:extLst>
              <a:ext uri="{FF2B5EF4-FFF2-40B4-BE49-F238E27FC236}">
                <a16:creationId xmlns:a16="http://schemas.microsoft.com/office/drawing/2014/main" id="{7E6CE37F-160F-DE85-D4CC-C956175863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4601" y="350893"/>
            <a:ext cx="4242797" cy="1223339"/>
          </a:xfrm>
          <a:prstGeom prst="rect">
            <a:avLst/>
          </a:prstGeom>
        </p:spPr>
      </p:pic>
    </p:spTree>
    <p:extLst>
      <p:ext uri="{BB962C8B-B14F-4D97-AF65-F5344CB8AC3E}">
        <p14:creationId xmlns:p14="http://schemas.microsoft.com/office/powerpoint/2010/main" val="25330680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161828BD-BCDB-5D1F-18A4-1675A536C71C}"/>
              </a:ext>
            </a:extLst>
          </p:cNvPr>
          <p:cNvSpPr>
            <a:spLocks noGrp="1"/>
          </p:cNvSpPr>
          <p:nvPr>
            <p:ph idx="1"/>
          </p:nvPr>
        </p:nvSpPr>
        <p:spPr/>
        <p:txBody>
          <a:bodyPr>
            <a:normAutofit/>
          </a:bodyPr>
          <a:lstStyle/>
          <a:p>
            <a:pPr marL="0" indent="0">
              <a:buNone/>
            </a:pPr>
            <a:r>
              <a:rPr lang="it-IT" dirty="0"/>
              <a:t>L'utilizzo di </a:t>
            </a:r>
            <a:r>
              <a:rPr lang="it-IT" dirty="0" err="1"/>
              <a:t>PostgreSQL</a:t>
            </a:r>
            <a:r>
              <a:rPr lang="it-IT" dirty="0"/>
              <a:t> come database centrale per le applicazioni </a:t>
            </a:r>
            <a:r>
              <a:rPr lang="it-IT" dirty="0" err="1"/>
              <a:t>Keycloak</a:t>
            </a:r>
            <a:r>
              <a:rPr lang="it-IT" dirty="0"/>
              <a:t> e </a:t>
            </a:r>
            <a:r>
              <a:rPr lang="it-IT" dirty="0" err="1"/>
              <a:t>StudyApp</a:t>
            </a:r>
            <a:r>
              <a:rPr lang="it-IT" dirty="0"/>
              <a:t> (Spring Boot) ha dimostrato di essere cruciale per la gestione efficiente dei dati in un contesto distribuito e complesso. La capacità di definire e configurare le caratteristiche del database attraverso un approccio centralizzato ha semplificato notevolmente il deployment delle applicazioni in ambienti di sviluppo e produzione, garantendo al contempo un elevato livello di performance e affidabilità nel trattare dati sensibili.</a:t>
            </a:r>
          </a:p>
        </p:txBody>
      </p:sp>
      <p:pic>
        <p:nvPicPr>
          <p:cNvPr id="5" name="Immagine 4" descr="Immagine che contiene Elementi grafici, Carattere, clipart, simbolo&#10;&#10;Descrizione generata automaticamente">
            <a:extLst>
              <a:ext uri="{FF2B5EF4-FFF2-40B4-BE49-F238E27FC236}">
                <a16:creationId xmlns:a16="http://schemas.microsoft.com/office/drawing/2014/main" id="{67C34A02-2908-F173-0BFC-FEE532D352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9506" y="247966"/>
            <a:ext cx="2049809" cy="2001521"/>
          </a:xfrm>
          <a:prstGeom prst="rect">
            <a:avLst/>
          </a:prstGeom>
        </p:spPr>
      </p:pic>
    </p:spTree>
    <p:extLst>
      <p:ext uri="{BB962C8B-B14F-4D97-AF65-F5344CB8AC3E}">
        <p14:creationId xmlns:p14="http://schemas.microsoft.com/office/powerpoint/2010/main" val="9714983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egnaposto immagine 7">
            <a:extLst>
              <a:ext uri="{FF2B5EF4-FFF2-40B4-BE49-F238E27FC236}">
                <a16:creationId xmlns:a16="http://schemas.microsoft.com/office/drawing/2014/main" id="{4C72FC2D-B73A-7245-2E36-F07D1215C708}"/>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0814" r="10814"/>
          <a:stretch/>
        </p:blipFill>
        <p:spPr>
          <a:xfrm>
            <a:off x="7380721" y="609601"/>
            <a:ext cx="3666690" cy="5181599"/>
          </a:xfrm>
        </p:spPr>
      </p:pic>
      <p:sp>
        <p:nvSpPr>
          <p:cNvPr id="6" name="Segnaposto testo 5">
            <a:extLst>
              <a:ext uri="{FF2B5EF4-FFF2-40B4-BE49-F238E27FC236}">
                <a16:creationId xmlns:a16="http://schemas.microsoft.com/office/drawing/2014/main" id="{F809672E-18CB-85A0-2E19-2653A811572B}"/>
              </a:ext>
            </a:extLst>
          </p:cNvPr>
          <p:cNvSpPr>
            <a:spLocks noGrp="1"/>
          </p:cNvSpPr>
          <p:nvPr>
            <p:ph type="body" sz="half" idx="2"/>
          </p:nvPr>
        </p:nvSpPr>
        <p:spPr/>
        <p:txBody>
          <a:bodyPr>
            <a:normAutofit/>
          </a:bodyPr>
          <a:lstStyle/>
          <a:p>
            <a:r>
              <a:rPr lang="it-IT" dirty="0" err="1"/>
              <a:t>Let's</a:t>
            </a:r>
            <a:r>
              <a:rPr lang="it-IT" dirty="0"/>
              <a:t> </a:t>
            </a:r>
            <a:r>
              <a:rPr lang="it-IT" dirty="0" err="1"/>
              <a:t>Encrypt</a:t>
            </a:r>
            <a:r>
              <a:rPr lang="it-IT" dirty="0"/>
              <a:t> è una </a:t>
            </a:r>
            <a:r>
              <a:rPr lang="it-IT" dirty="0" err="1"/>
              <a:t>Certification</a:t>
            </a:r>
            <a:r>
              <a:rPr lang="it-IT" dirty="0"/>
              <a:t> Authority (CA) open source, gratuita e automatizzata, che offre certificati digitali essenziali per la configurazione di un server HTTPS. Impiega il protocollo ACME (</a:t>
            </a:r>
            <a:r>
              <a:rPr lang="it-IT" dirty="0" err="1"/>
              <a:t>Automatic</a:t>
            </a:r>
            <a:r>
              <a:rPr lang="it-IT" dirty="0"/>
              <a:t> Certificate Management Environment) per gestire automaticamente l'emissione, il rinnovo e la revoca dei certificati SSL/TLS. L'utilizzo di questo protocollo semplifica significativamente il processo di ottenimento e rinnovo dei certificati, migliorando l'efficienza del sistema di sicurezza.</a:t>
            </a:r>
          </a:p>
        </p:txBody>
      </p:sp>
      <p:pic>
        <p:nvPicPr>
          <p:cNvPr id="3" name="Elemento grafico 2">
            <a:extLst>
              <a:ext uri="{FF2B5EF4-FFF2-40B4-BE49-F238E27FC236}">
                <a16:creationId xmlns:a16="http://schemas.microsoft.com/office/drawing/2014/main" id="{D5DCDDB9-4561-D5C2-E4A5-12E96561B1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0292" y="-657807"/>
            <a:ext cx="4296745" cy="4296745"/>
          </a:xfrm>
          <a:prstGeom prst="rect">
            <a:avLst/>
          </a:prstGeom>
        </p:spPr>
      </p:pic>
    </p:spTree>
    <p:extLst>
      <p:ext uri="{BB962C8B-B14F-4D97-AF65-F5344CB8AC3E}">
        <p14:creationId xmlns:p14="http://schemas.microsoft.com/office/powerpoint/2010/main" val="9764135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5" name="Picture 3" descr="Lampadina colorata con icone commerciali">
            <a:extLst>
              <a:ext uri="{FF2B5EF4-FFF2-40B4-BE49-F238E27FC236}">
                <a16:creationId xmlns:a16="http://schemas.microsoft.com/office/drawing/2014/main" id="{457543FC-8E29-B6CF-1544-15EFBAE7F261}"/>
              </a:ext>
            </a:extLst>
          </p:cNvPr>
          <p:cNvPicPr>
            <a:picLocks noChangeAspect="1"/>
          </p:cNvPicPr>
          <p:nvPr/>
        </p:nvPicPr>
        <p:blipFill rotWithShape="1">
          <a:blip r:embed="rId2"/>
          <a:srcRect t="11465" b="8178"/>
          <a:stretch/>
        </p:blipFill>
        <p:spPr>
          <a:xfrm>
            <a:off x="20" y="-1"/>
            <a:ext cx="12191980" cy="6858001"/>
          </a:xfrm>
          <a:custGeom>
            <a:avLst/>
            <a:gdLst/>
            <a:ahLst/>
            <a:cxnLst/>
            <a:rect l="l" t="t" r="r" b="b"/>
            <a:pathLst>
              <a:path w="12191999" h="6857999">
                <a:moveTo>
                  <a:pt x="0" y="0"/>
                </a:moveTo>
                <a:lnTo>
                  <a:pt x="12191999" y="0"/>
                </a:lnTo>
                <a:lnTo>
                  <a:pt x="12191999" y="6857999"/>
                </a:lnTo>
                <a:lnTo>
                  <a:pt x="4628129" y="6857999"/>
                </a:lnTo>
                <a:lnTo>
                  <a:pt x="4734519" y="6819371"/>
                </a:lnTo>
                <a:cubicBezTo>
                  <a:pt x="4938119" y="6741181"/>
                  <a:pt x="5132935" y="6652933"/>
                  <a:pt x="5315781" y="6551721"/>
                </a:cubicBezTo>
                <a:cubicBezTo>
                  <a:pt x="6619811" y="5830059"/>
                  <a:pt x="6364610" y="4934281"/>
                  <a:pt x="6058656" y="3948664"/>
                </a:cubicBezTo>
                <a:cubicBezTo>
                  <a:pt x="5601502" y="2476708"/>
                  <a:pt x="4958009" y="1222984"/>
                  <a:pt x="2540911" y="827627"/>
                </a:cubicBezTo>
                <a:cubicBezTo>
                  <a:pt x="1760946" y="699982"/>
                  <a:pt x="986522" y="591203"/>
                  <a:pt x="238021" y="541759"/>
                </a:cubicBezTo>
                <a:lnTo>
                  <a:pt x="0" y="529223"/>
                </a:lnTo>
                <a:close/>
              </a:path>
            </a:pathLst>
          </a:custGeom>
        </p:spPr>
      </p:pic>
      <p:sp>
        <p:nvSpPr>
          <p:cNvPr id="2" name="Titolo 1">
            <a:extLst>
              <a:ext uri="{FF2B5EF4-FFF2-40B4-BE49-F238E27FC236}">
                <a16:creationId xmlns:a16="http://schemas.microsoft.com/office/drawing/2014/main" id="{2A52AE71-40CF-0677-9C45-2916E9879879}"/>
              </a:ext>
            </a:extLst>
          </p:cNvPr>
          <p:cNvSpPr>
            <a:spLocks noGrp="1"/>
          </p:cNvSpPr>
          <p:nvPr>
            <p:ph type="ctrTitle"/>
          </p:nvPr>
        </p:nvSpPr>
        <p:spPr>
          <a:xfrm>
            <a:off x="762000" y="2299787"/>
            <a:ext cx="4572000" cy="2286000"/>
          </a:xfrm>
        </p:spPr>
        <p:txBody>
          <a:bodyPr>
            <a:normAutofit/>
          </a:bodyPr>
          <a:lstStyle/>
          <a:p>
            <a:pPr algn="l"/>
            <a:r>
              <a:rPr lang="it-IT" sz="4400" dirty="0" err="1"/>
              <a:t>Threat</a:t>
            </a:r>
            <a:r>
              <a:rPr lang="it-IT" sz="4400" dirty="0"/>
              <a:t> Analysis</a:t>
            </a:r>
            <a:br>
              <a:rPr lang="it-IT" sz="4400" dirty="0"/>
            </a:br>
            <a:br>
              <a:rPr lang="it-IT" sz="4400" dirty="0"/>
            </a:br>
            <a:endParaRPr lang="it-IT" sz="4400" dirty="0"/>
          </a:p>
        </p:txBody>
      </p:sp>
    </p:spTree>
    <p:extLst>
      <p:ext uri="{BB962C8B-B14F-4D97-AF65-F5344CB8AC3E}">
        <p14:creationId xmlns:p14="http://schemas.microsoft.com/office/powerpoint/2010/main" val="1691339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4692CC-09E1-15FF-CA39-150791BDD4C3}"/>
              </a:ext>
            </a:extLst>
          </p:cNvPr>
          <p:cNvSpPr>
            <a:spLocks noGrp="1"/>
          </p:cNvSpPr>
          <p:nvPr>
            <p:ph type="title"/>
          </p:nvPr>
        </p:nvSpPr>
        <p:spPr/>
        <p:txBody>
          <a:bodyPr/>
          <a:lstStyle/>
          <a:p>
            <a:pPr algn="ctr"/>
            <a:r>
              <a:rPr lang="it-IT" dirty="0"/>
              <a:t>STUDYAPP</a:t>
            </a:r>
          </a:p>
        </p:txBody>
      </p:sp>
      <p:sp>
        <p:nvSpPr>
          <p:cNvPr id="3" name="Segnaposto contenuto 2">
            <a:extLst>
              <a:ext uri="{FF2B5EF4-FFF2-40B4-BE49-F238E27FC236}">
                <a16:creationId xmlns:a16="http://schemas.microsoft.com/office/drawing/2014/main" id="{161828BD-BCDB-5D1F-18A4-1675A536C71C}"/>
              </a:ext>
            </a:extLst>
          </p:cNvPr>
          <p:cNvSpPr>
            <a:spLocks noGrp="1"/>
          </p:cNvSpPr>
          <p:nvPr>
            <p:ph idx="1"/>
          </p:nvPr>
        </p:nvSpPr>
        <p:spPr/>
        <p:txBody>
          <a:bodyPr>
            <a:normAutofit/>
          </a:bodyPr>
          <a:lstStyle/>
          <a:p>
            <a:pPr marL="0" indent="0">
              <a:buNone/>
            </a:pPr>
            <a:r>
              <a:rPr lang="it-IT" dirty="0" err="1">
                <a:effectLst/>
              </a:rPr>
              <a:t>StudyApp</a:t>
            </a:r>
            <a:r>
              <a:rPr lang="it-IT" dirty="0">
                <a:effectLst/>
              </a:rPr>
              <a:t> ha come obiettivo fornire all’utenza le seguenti funzionalità:</a:t>
            </a:r>
            <a:br>
              <a:rPr lang="it-IT" dirty="0"/>
            </a:br>
            <a:r>
              <a:rPr lang="it-IT" dirty="0">
                <a:effectLst/>
              </a:rPr>
              <a:t>• Creare gruppi invitando altri studenti con il fine di studiare</a:t>
            </a:r>
            <a:br>
              <a:rPr lang="it-IT" dirty="0"/>
            </a:br>
            <a:r>
              <a:rPr lang="it-IT" dirty="0">
                <a:effectLst/>
              </a:rPr>
              <a:t>assieme</a:t>
            </a:r>
            <a:br>
              <a:rPr lang="it-IT" dirty="0"/>
            </a:br>
            <a:r>
              <a:rPr lang="it-IT" dirty="0">
                <a:effectLst/>
              </a:rPr>
              <a:t>• Organizzare sessioni di studio selezionando luogo, orario e </a:t>
            </a:r>
            <a:r>
              <a:rPr lang="it-IT" dirty="0" err="1">
                <a:effectLst/>
              </a:rPr>
              <a:t>stu</a:t>
            </a:r>
            <a:r>
              <a:rPr lang="it-IT" dirty="0">
                <a:effectLst/>
              </a:rPr>
              <a:t>-</a:t>
            </a:r>
            <a:br>
              <a:rPr lang="it-IT" dirty="0"/>
            </a:br>
            <a:r>
              <a:rPr lang="it-IT" dirty="0">
                <a:effectLst/>
              </a:rPr>
              <a:t>denti da invitare</a:t>
            </a:r>
            <a:br>
              <a:rPr lang="it-IT" dirty="0"/>
            </a:br>
            <a:r>
              <a:rPr lang="it-IT" dirty="0">
                <a:effectLst/>
              </a:rPr>
              <a:t>• Visualizzare statistiche e informazioni utili mediante una </a:t>
            </a:r>
            <a:r>
              <a:rPr lang="it-IT" dirty="0" err="1">
                <a:effectLst/>
              </a:rPr>
              <a:t>dash</a:t>
            </a:r>
            <a:r>
              <a:rPr lang="it-IT" dirty="0">
                <a:effectLst/>
              </a:rPr>
              <a:t>-</a:t>
            </a:r>
            <a:br>
              <a:rPr lang="it-IT" dirty="0"/>
            </a:br>
            <a:r>
              <a:rPr lang="it-IT" dirty="0">
                <a:effectLst/>
              </a:rPr>
              <a:t>board</a:t>
            </a:r>
            <a:endParaRPr lang="it-IT" dirty="0"/>
          </a:p>
        </p:txBody>
      </p:sp>
    </p:spTree>
    <p:extLst>
      <p:ext uri="{BB962C8B-B14F-4D97-AF65-F5344CB8AC3E}">
        <p14:creationId xmlns:p14="http://schemas.microsoft.com/office/powerpoint/2010/main" val="9085783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4692CC-09E1-15FF-CA39-150791BDD4C3}"/>
              </a:ext>
            </a:extLst>
          </p:cNvPr>
          <p:cNvSpPr>
            <a:spLocks noGrp="1"/>
          </p:cNvSpPr>
          <p:nvPr>
            <p:ph type="title"/>
          </p:nvPr>
        </p:nvSpPr>
        <p:spPr/>
        <p:txBody>
          <a:bodyPr/>
          <a:lstStyle/>
          <a:p>
            <a:pPr algn="ctr"/>
            <a:r>
              <a:rPr lang="it-IT" dirty="0" err="1"/>
              <a:t>Threat</a:t>
            </a:r>
            <a:r>
              <a:rPr lang="it-IT" dirty="0"/>
              <a:t> Analysis</a:t>
            </a:r>
          </a:p>
        </p:txBody>
      </p:sp>
      <p:sp>
        <p:nvSpPr>
          <p:cNvPr id="3" name="Segnaposto contenuto 2">
            <a:extLst>
              <a:ext uri="{FF2B5EF4-FFF2-40B4-BE49-F238E27FC236}">
                <a16:creationId xmlns:a16="http://schemas.microsoft.com/office/drawing/2014/main" id="{161828BD-BCDB-5D1F-18A4-1675A536C71C}"/>
              </a:ext>
            </a:extLst>
          </p:cNvPr>
          <p:cNvSpPr>
            <a:spLocks noGrp="1"/>
          </p:cNvSpPr>
          <p:nvPr>
            <p:ph idx="1"/>
          </p:nvPr>
        </p:nvSpPr>
        <p:spPr/>
        <p:txBody>
          <a:bodyPr>
            <a:normAutofit lnSpcReduction="10000"/>
          </a:bodyPr>
          <a:lstStyle/>
          <a:p>
            <a:pPr marL="0" indent="0">
              <a:buNone/>
            </a:pPr>
            <a:r>
              <a:rPr lang="it-IT" dirty="0"/>
              <a:t>La </a:t>
            </a:r>
            <a:r>
              <a:rPr lang="it-IT" dirty="0" err="1"/>
              <a:t>threat</a:t>
            </a:r>
            <a:r>
              <a:rPr lang="it-IT" dirty="0"/>
              <a:t> </a:t>
            </a:r>
            <a:r>
              <a:rPr lang="it-IT" dirty="0" err="1"/>
              <a:t>analysis</a:t>
            </a:r>
            <a:r>
              <a:rPr lang="it-IT" dirty="0"/>
              <a:t> rappresenta un processo fondamentale per identificare i componenti critici del sistema che richiedono protezione. Questo processo mira a individuare le diverse tipologie di minacce a cui tali componenti possono essere esposti, valutandone il rischio associato. Le minacce possono derivare da interferenze ambientali, errori umani o meccanici, nonché da attacchi mirati. </a:t>
            </a:r>
          </a:p>
          <a:p>
            <a:pPr marL="0" indent="0">
              <a:buNone/>
            </a:pPr>
            <a:r>
              <a:rPr lang="it-IT" dirty="0"/>
              <a:t>È importante comprendere che tali minacce potrebbero compromettere la riservatezza, l'integrità o la disponibilità delle informazioni elaborate, archiviate o trasmesse nel contesto del sistema.</a:t>
            </a:r>
          </a:p>
        </p:txBody>
      </p:sp>
    </p:spTree>
    <p:extLst>
      <p:ext uri="{BB962C8B-B14F-4D97-AF65-F5344CB8AC3E}">
        <p14:creationId xmlns:p14="http://schemas.microsoft.com/office/powerpoint/2010/main" val="41876641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4692CC-09E1-15FF-CA39-150791BDD4C3}"/>
              </a:ext>
            </a:extLst>
          </p:cNvPr>
          <p:cNvSpPr>
            <a:spLocks noGrp="1"/>
          </p:cNvSpPr>
          <p:nvPr>
            <p:ph type="title"/>
          </p:nvPr>
        </p:nvSpPr>
        <p:spPr/>
        <p:txBody>
          <a:bodyPr/>
          <a:lstStyle/>
          <a:p>
            <a:pPr algn="ctr"/>
            <a:r>
              <a:rPr lang="it-IT" dirty="0" err="1"/>
              <a:t>Threat</a:t>
            </a:r>
            <a:r>
              <a:rPr lang="it-IT" dirty="0"/>
              <a:t> </a:t>
            </a:r>
            <a:r>
              <a:rPr lang="it-IT" dirty="0" err="1"/>
              <a:t>Modeling</a:t>
            </a:r>
            <a:endParaRPr lang="it-IT" dirty="0"/>
          </a:p>
        </p:txBody>
      </p:sp>
      <p:sp>
        <p:nvSpPr>
          <p:cNvPr id="3" name="Segnaposto contenuto 2">
            <a:extLst>
              <a:ext uri="{FF2B5EF4-FFF2-40B4-BE49-F238E27FC236}">
                <a16:creationId xmlns:a16="http://schemas.microsoft.com/office/drawing/2014/main" id="{161828BD-BCDB-5D1F-18A4-1675A536C71C}"/>
              </a:ext>
            </a:extLst>
          </p:cNvPr>
          <p:cNvSpPr>
            <a:spLocks noGrp="1"/>
          </p:cNvSpPr>
          <p:nvPr>
            <p:ph idx="1"/>
          </p:nvPr>
        </p:nvSpPr>
        <p:spPr/>
        <p:txBody>
          <a:bodyPr>
            <a:normAutofit fontScale="92500" lnSpcReduction="10000"/>
          </a:bodyPr>
          <a:lstStyle/>
          <a:p>
            <a:pPr marL="0" indent="0">
              <a:buNone/>
            </a:pPr>
            <a:r>
              <a:rPr lang="it-IT" dirty="0"/>
              <a:t>Il punto di partenza nell'analisi è il </a:t>
            </a:r>
            <a:r>
              <a:rPr lang="it-IT" dirty="0" err="1"/>
              <a:t>threat</a:t>
            </a:r>
            <a:r>
              <a:rPr lang="it-IT" dirty="0"/>
              <a:t> </a:t>
            </a:r>
            <a:r>
              <a:rPr lang="it-IT" dirty="0" err="1"/>
              <a:t>modeling</a:t>
            </a:r>
            <a:r>
              <a:rPr lang="it-IT" dirty="0"/>
              <a:t>, un processo fondamentale per identificare, enumerare e comprendere le minacce che possono impattare l'applicazione. Questo approccio permette di individuare le contromisure necessarie per mitigare tali minacce.</a:t>
            </a:r>
          </a:p>
          <a:p>
            <a:pPr marL="0" indent="0">
              <a:buNone/>
            </a:pPr>
            <a:r>
              <a:rPr lang="it-IT" dirty="0"/>
              <a:t>Per modellare l'applicazione e identificare potenziali minacce, abbiamo impiegato lo strumento Microsoft </a:t>
            </a:r>
            <a:r>
              <a:rPr lang="it-IT" dirty="0" err="1"/>
              <a:t>Threat</a:t>
            </a:r>
            <a:r>
              <a:rPr lang="it-IT" dirty="0"/>
              <a:t> </a:t>
            </a:r>
            <a:r>
              <a:rPr lang="it-IT" dirty="0" err="1"/>
              <a:t>Modeling</a:t>
            </a:r>
            <a:r>
              <a:rPr lang="it-IT" dirty="0"/>
              <a:t> Tool. Questo tool si basa sulla classificazione STRIDE (Spoofing, Tampering, </a:t>
            </a:r>
            <a:r>
              <a:rPr lang="it-IT" dirty="0" err="1"/>
              <a:t>Repudiation</a:t>
            </a:r>
            <a:r>
              <a:rPr lang="it-IT" dirty="0"/>
              <a:t>, Information Disclosure, Escalation of </a:t>
            </a:r>
            <a:r>
              <a:rPr lang="it-IT" dirty="0" err="1"/>
              <a:t>Privilege</a:t>
            </a:r>
            <a:r>
              <a:rPr lang="it-IT" dirty="0"/>
              <a:t>), offrendo una metodologia strutturata per affrontare le varie categorie di minacce e adottare misure preventive mirate.</a:t>
            </a:r>
          </a:p>
        </p:txBody>
      </p:sp>
    </p:spTree>
    <p:extLst>
      <p:ext uri="{BB962C8B-B14F-4D97-AF65-F5344CB8AC3E}">
        <p14:creationId xmlns:p14="http://schemas.microsoft.com/office/powerpoint/2010/main" val="22068018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Segnaposto immagine 8">
            <a:extLst>
              <a:ext uri="{FF2B5EF4-FFF2-40B4-BE49-F238E27FC236}">
                <a16:creationId xmlns:a16="http://schemas.microsoft.com/office/drawing/2014/main" id="{ED0DF813-6145-5310-486C-D4C059DA7D5B}"/>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582" t="339" r="582" b="339"/>
          <a:stretch/>
        </p:blipFill>
        <p:spPr>
          <a:xfrm>
            <a:off x="1044574" y="1268963"/>
            <a:ext cx="9642386" cy="4898572"/>
          </a:xfrm>
        </p:spPr>
      </p:pic>
      <p:sp>
        <p:nvSpPr>
          <p:cNvPr id="5" name="Titolo 1">
            <a:extLst>
              <a:ext uri="{FF2B5EF4-FFF2-40B4-BE49-F238E27FC236}">
                <a16:creationId xmlns:a16="http://schemas.microsoft.com/office/drawing/2014/main" id="{3E91C150-BEF2-1FE4-E6F6-FDC90CD308F2}"/>
              </a:ext>
            </a:extLst>
          </p:cNvPr>
          <p:cNvSpPr>
            <a:spLocks noGrp="1"/>
          </p:cNvSpPr>
          <p:nvPr>
            <p:ph type="title"/>
          </p:nvPr>
        </p:nvSpPr>
        <p:spPr>
          <a:xfrm>
            <a:off x="1143001" y="365242"/>
            <a:ext cx="9905998" cy="650445"/>
          </a:xfrm>
        </p:spPr>
        <p:txBody>
          <a:bodyPr/>
          <a:lstStyle/>
          <a:p>
            <a:pPr algn="ctr"/>
            <a:r>
              <a:rPr lang="it-IT" dirty="0"/>
              <a:t>Microsoft </a:t>
            </a:r>
            <a:r>
              <a:rPr lang="it-IT" dirty="0" err="1"/>
              <a:t>Threat</a:t>
            </a:r>
            <a:r>
              <a:rPr lang="it-IT" dirty="0"/>
              <a:t> </a:t>
            </a:r>
            <a:r>
              <a:rPr lang="it-IT" dirty="0" err="1"/>
              <a:t>Modeling</a:t>
            </a:r>
            <a:r>
              <a:rPr lang="it-IT" dirty="0"/>
              <a:t> Tool</a:t>
            </a:r>
          </a:p>
        </p:txBody>
      </p:sp>
      <p:pic>
        <p:nvPicPr>
          <p:cNvPr id="8" name="Immagine 7" descr="Immagine che contiene antenna&#10;&#10;Descrizione generata automaticamente">
            <a:extLst>
              <a:ext uri="{FF2B5EF4-FFF2-40B4-BE49-F238E27FC236}">
                <a16:creationId xmlns:a16="http://schemas.microsoft.com/office/drawing/2014/main" id="{E3722189-C305-FD3B-C19E-28326E57AC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1232" y="234681"/>
            <a:ext cx="907644" cy="907644"/>
          </a:xfrm>
          <a:prstGeom prst="rect">
            <a:avLst/>
          </a:prstGeom>
        </p:spPr>
      </p:pic>
    </p:spTree>
    <p:extLst>
      <p:ext uri="{BB962C8B-B14F-4D97-AF65-F5344CB8AC3E}">
        <p14:creationId xmlns:p14="http://schemas.microsoft.com/office/powerpoint/2010/main" val="29457830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egnaposto testo 9">
            <a:extLst>
              <a:ext uri="{FF2B5EF4-FFF2-40B4-BE49-F238E27FC236}">
                <a16:creationId xmlns:a16="http://schemas.microsoft.com/office/drawing/2014/main" id="{67090F9B-7458-FFCC-5B53-65BA6B76C681}"/>
              </a:ext>
            </a:extLst>
          </p:cNvPr>
          <p:cNvSpPr>
            <a:spLocks noGrp="1"/>
          </p:cNvSpPr>
          <p:nvPr>
            <p:ph type="body" idx="1"/>
          </p:nvPr>
        </p:nvSpPr>
        <p:spPr>
          <a:xfrm>
            <a:off x="954042" y="1142325"/>
            <a:ext cx="10283916" cy="1840853"/>
          </a:xfrm>
        </p:spPr>
        <p:txBody>
          <a:bodyPr>
            <a:normAutofit/>
          </a:bodyPr>
          <a:lstStyle/>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r>
              <a:rPr kumimoji="0" lang="it-IT" sz="2400" b="0" i="0" u="none" strike="noStrike" kern="1200" cap="none" spc="0" normalizeH="0" baseline="0" noProof="0" dirty="0">
                <a:ln>
                  <a:noFill/>
                </a:ln>
                <a:solidFill>
                  <a:prstClr val="white"/>
                </a:solidFill>
                <a:effectLst/>
                <a:uLnTx/>
                <a:uFillTx/>
                <a:latin typeface="Tw Cen MT" panose="020B0602020104020603"/>
                <a:ea typeface="+mn-ea"/>
                <a:cs typeface="+mn-cs"/>
              </a:rPr>
              <a:t>Dopo aver completato la modellazione del sistema, compresi i suoi componenti e le interazioni, è stato generato un report delle minacce identificate. Le minacce sono presentate in un elenco dettagliato e suddivise per tipologia, seguendo la classificazione STRIDE.</a:t>
            </a:r>
          </a:p>
        </p:txBody>
      </p:sp>
      <p:pic>
        <p:nvPicPr>
          <p:cNvPr id="15" name="Segnaposto contenuto 14">
            <a:extLst>
              <a:ext uri="{FF2B5EF4-FFF2-40B4-BE49-F238E27FC236}">
                <a16:creationId xmlns:a16="http://schemas.microsoft.com/office/drawing/2014/main" id="{9BAC0079-64CD-DFDF-A312-6FADEDC29A5D}"/>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45" t="1750" r="540" b="-2178"/>
          <a:stretch/>
        </p:blipFill>
        <p:spPr>
          <a:xfrm>
            <a:off x="876000" y="3611285"/>
            <a:ext cx="5220000" cy="1840853"/>
          </a:xfrm>
        </p:spPr>
      </p:pic>
      <p:pic>
        <p:nvPicPr>
          <p:cNvPr id="26" name="Segnaposto contenuto 25">
            <a:extLst>
              <a:ext uri="{FF2B5EF4-FFF2-40B4-BE49-F238E27FC236}">
                <a16:creationId xmlns:a16="http://schemas.microsoft.com/office/drawing/2014/main" id="{B7DE6225-27FD-842B-113E-64C8A7B04DA5}"/>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735" t="17179" r="36" b="-18"/>
          <a:stretch/>
        </p:blipFill>
        <p:spPr>
          <a:xfrm>
            <a:off x="6340182" y="3611284"/>
            <a:ext cx="4975818" cy="1840853"/>
          </a:xfrm>
        </p:spPr>
      </p:pic>
      <p:sp>
        <p:nvSpPr>
          <p:cNvPr id="3" name="Titolo 1">
            <a:extLst>
              <a:ext uri="{FF2B5EF4-FFF2-40B4-BE49-F238E27FC236}">
                <a16:creationId xmlns:a16="http://schemas.microsoft.com/office/drawing/2014/main" id="{DF4A6FEF-C59C-FFA1-E825-80105E7986B0}"/>
              </a:ext>
            </a:extLst>
          </p:cNvPr>
          <p:cNvSpPr>
            <a:spLocks noGrp="1"/>
          </p:cNvSpPr>
          <p:nvPr>
            <p:ph type="title"/>
          </p:nvPr>
        </p:nvSpPr>
        <p:spPr>
          <a:xfrm>
            <a:off x="1143001" y="365242"/>
            <a:ext cx="9905998" cy="650445"/>
          </a:xfrm>
        </p:spPr>
        <p:txBody>
          <a:bodyPr/>
          <a:lstStyle/>
          <a:p>
            <a:pPr algn="ctr"/>
            <a:r>
              <a:rPr lang="it-IT" dirty="0"/>
              <a:t>Microsoft </a:t>
            </a:r>
            <a:r>
              <a:rPr lang="it-IT" dirty="0" err="1"/>
              <a:t>Threat</a:t>
            </a:r>
            <a:r>
              <a:rPr lang="it-IT" dirty="0"/>
              <a:t> </a:t>
            </a:r>
            <a:r>
              <a:rPr lang="it-IT" dirty="0" err="1"/>
              <a:t>Modeling</a:t>
            </a:r>
            <a:r>
              <a:rPr lang="it-IT" dirty="0"/>
              <a:t> Tool</a:t>
            </a:r>
          </a:p>
        </p:txBody>
      </p:sp>
      <p:pic>
        <p:nvPicPr>
          <p:cNvPr id="4" name="Immagine 3" descr="Immagine che contiene antenna&#10;&#10;Descrizione generata automaticamente">
            <a:extLst>
              <a:ext uri="{FF2B5EF4-FFF2-40B4-BE49-F238E27FC236}">
                <a16:creationId xmlns:a16="http://schemas.microsoft.com/office/drawing/2014/main" id="{26A304AA-2BDF-5552-A26C-85DB1EBA5C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1232" y="234681"/>
            <a:ext cx="907644" cy="907644"/>
          </a:xfrm>
          <a:prstGeom prst="rect">
            <a:avLst/>
          </a:prstGeom>
        </p:spPr>
      </p:pic>
    </p:spTree>
    <p:extLst>
      <p:ext uri="{BB962C8B-B14F-4D97-AF65-F5344CB8AC3E}">
        <p14:creationId xmlns:p14="http://schemas.microsoft.com/office/powerpoint/2010/main" val="35660123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34271A58-D4F1-6BD1-D23D-CBEA5B39D93E}"/>
              </a:ext>
            </a:extLst>
          </p:cNvPr>
          <p:cNvSpPr>
            <a:spLocks noGrp="1"/>
          </p:cNvSpPr>
          <p:nvPr>
            <p:ph type="title"/>
          </p:nvPr>
        </p:nvSpPr>
        <p:spPr>
          <a:xfrm>
            <a:off x="903285" y="611186"/>
            <a:ext cx="5934508" cy="1639886"/>
          </a:xfrm>
        </p:spPr>
        <p:txBody>
          <a:bodyPr/>
          <a:lstStyle/>
          <a:p>
            <a:r>
              <a:rPr lang="it-IT" dirty="0" err="1"/>
              <a:t>Threat</a:t>
            </a:r>
            <a:r>
              <a:rPr lang="it-IT" dirty="0"/>
              <a:t> </a:t>
            </a:r>
            <a:r>
              <a:rPr lang="it-IT" dirty="0" err="1"/>
              <a:t>Mitigation</a:t>
            </a:r>
            <a:endParaRPr lang="it-IT" dirty="0"/>
          </a:p>
        </p:txBody>
      </p:sp>
      <p:sp>
        <p:nvSpPr>
          <p:cNvPr id="6" name="Segnaposto testo 5">
            <a:extLst>
              <a:ext uri="{FF2B5EF4-FFF2-40B4-BE49-F238E27FC236}">
                <a16:creationId xmlns:a16="http://schemas.microsoft.com/office/drawing/2014/main" id="{F809672E-18CB-85A0-2E19-2653A811572B}"/>
              </a:ext>
            </a:extLst>
          </p:cNvPr>
          <p:cNvSpPr>
            <a:spLocks noGrp="1"/>
          </p:cNvSpPr>
          <p:nvPr>
            <p:ph type="body" sz="half" idx="2"/>
          </p:nvPr>
        </p:nvSpPr>
        <p:spPr>
          <a:xfrm>
            <a:off x="903285" y="2251072"/>
            <a:ext cx="3649665" cy="3541714"/>
          </a:xfrm>
        </p:spPr>
        <p:txBody>
          <a:bodyPr>
            <a:normAutofit lnSpcReduction="10000"/>
          </a:bodyPr>
          <a:lstStyle/>
          <a:p>
            <a:r>
              <a:rPr lang="it-IT" dirty="0"/>
              <a:t>Dalle minacce applicabili al contesto applicativo di </a:t>
            </a:r>
            <a:r>
              <a:rPr lang="it-IT" dirty="0" err="1"/>
              <a:t>Studyapp</a:t>
            </a:r>
            <a:r>
              <a:rPr lang="it-IT" dirty="0"/>
              <a:t> sono state ricavate le famiglie di controlli NIST da implementare.</a:t>
            </a:r>
          </a:p>
          <a:p>
            <a:r>
              <a:rPr lang="it-IT" dirty="0"/>
              <a:t>Implementando le famiglie AC, SC, AU e IA a livello moderate è possibile coprire le principali potenziali falle di sicurezza del sistema e garantire un livello di security adeguato.</a:t>
            </a:r>
          </a:p>
          <a:p>
            <a:r>
              <a:rPr lang="it-IT" dirty="0"/>
              <a:t>Il report completo è disponibile nel file Excel sottostante.</a:t>
            </a:r>
          </a:p>
          <a:p>
            <a:endParaRPr lang="it-IT" dirty="0"/>
          </a:p>
        </p:txBody>
      </p:sp>
      <p:graphicFrame>
        <p:nvGraphicFramePr>
          <p:cNvPr id="7" name="Tabella 6">
            <a:extLst>
              <a:ext uri="{FF2B5EF4-FFF2-40B4-BE49-F238E27FC236}">
                <a16:creationId xmlns:a16="http://schemas.microsoft.com/office/drawing/2014/main" id="{59939ED1-6E5D-EC56-7BE4-E9626C4531A7}"/>
              </a:ext>
            </a:extLst>
          </p:cNvPr>
          <p:cNvGraphicFramePr>
            <a:graphicFrameLocks noGrp="1"/>
          </p:cNvGraphicFramePr>
          <p:nvPr/>
        </p:nvGraphicFramePr>
        <p:xfrm>
          <a:off x="4638674" y="505617"/>
          <a:ext cx="6562725" cy="5797207"/>
        </p:xfrm>
        <a:graphic>
          <a:graphicData uri="http://schemas.openxmlformats.org/drawingml/2006/table">
            <a:tbl>
              <a:tblPr firstRow="1" bandRow="1">
                <a:tableStyleId>{7DF18680-E054-41AD-8BC1-D1AEF772440D}</a:tableStyleId>
              </a:tblPr>
              <a:tblGrid>
                <a:gridCol w="2187575">
                  <a:extLst>
                    <a:ext uri="{9D8B030D-6E8A-4147-A177-3AD203B41FA5}">
                      <a16:colId xmlns:a16="http://schemas.microsoft.com/office/drawing/2014/main" val="4175262520"/>
                    </a:ext>
                  </a:extLst>
                </a:gridCol>
                <a:gridCol w="2187575">
                  <a:extLst>
                    <a:ext uri="{9D8B030D-6E8A-4147-A177-3AD203B41FA5}">
                      <a16:colId xmlns:a16="http://schemas.microsoft.com/office/drawing/2014/main" val="2578031970"/>
                    </a:ext>
                  </a:extLst>
                </a:gridCol>
                <a:gridCol w="2187575">
                  <a:extLst>
                    <a:ext uri="{9D8B030D-6E8A-4147-A177-3AD203B41FA5}">
                      <a16:colId xmlns:a16="http://schemas.microsoft.com/office/drawing/2014/main" val="2352192526"/>
                    </a:ext>
                  </a:extLst>
                </a:gridCol>
              </a:tblGrid>
              <a:tr h="576163">
                <a:tc>
                  <a:txBody>
                    <a:bodyPr/>
                    <a:lstStyle/>
                    <a:p>
                      <a:pPr algn="ctr"/>
                      <a:r>
                        <a:rPr lang="it-IT" dirty="0"/>
                        <a:t>STRIDE</a:t>
                      </a:r>
                    </a:p>
                  </a:txBody>
                  <a:tcPr/>
                </a:tc>
                <a:tc>
                  <a:txBody>
                    <a:bodyPr/>
                    <a:lstStyle/>
                    <a:p>
                      <a:pPr algn="ctr"/>
                      <a:r>
                        <a:rPr lang="it-IT" dirty="0" err="1"/>
                        <a:t>Threat</a:t>
                      </a:r>
                      <a:endParaRPr lang="it-IT" dirty="0"/>
                    </a:p>
                  </a:txBody>
                  <a:tcPr/>
                </a:tc>
                <a:tc>
                  <a:txBody>
                    <a:bodyPr/>
                    <a:lstStyle/>
                    <a:p>
                      <a:pPr algn="ctr"/>
                      <a:r>
                        <a:rPr lang="it-IT" dirty="0" err="1"/>
                        <a:t>Mitigation</a:t>
                      </a:r>
                      <a:endParaRPr lang="it-IT" dirty="0"/>
                    </a:p>
                  </a:txBody>
                  <a:tcPr/>
                </a:tc>
                <a:extLst>
                  <a:ext uri="{0D108BD9-81ED-4DB2-BD59-A6C34878D82A}">
                    <a16:rowId xmlns:a16="http://schemas.microsoft.com/office/drawing/2014/main" val="1899830428"/>
                  </a:ext>
                </a:extLst>
              </a:tr>
              <a:tr h="576163">
                <a:tc>
                  <a:txBody>
                    <a:bodyPr/>
                    <a:lstStyle/>
                    <a:p>
                      <a:pPr algn="ctr"/>
                      <a:r>
                        <a:rPr lang="it-IT" dirty="0"/>
                        <a:t>Tampering</a:t>
                      </a:r>
                    </a:p>
                  </a:txBody>
                  <a:tcPr/>
                </a:tc>
                <a:tc>
                  <a:txBody>
                    <a:bodyPr/>
                    <a:lstStyle/>
                    <a:p>
                      <a:pPr algn="ctr"/>
                      <a:r>
                        <a:rPr lang="it-IT" dirty="0"/>
                        <a:t>Cross Site Scripting</a:t>
                      </a:r>
                    </a:p>
                  </a:txBody>
                  <a:tcPr/>
                </a:tc>
                <a:tc>
                  <a:txBody>
                    <a:bodyPr/>
                    <a:lstStyle/>
                    <a:p>
                      <a:pPr algn="ctr"/>
                      <a:r>
                        <a:rPr lang="it-IT" dirty="0"/>
                        <a:t>SC-18</a:t>
                      </a:r>
                    </a:p>
                  </a:txBody>
                  <a:tcPr/>
                </a:tc>
                <a:extLst>
                  <a:ext uri="{0D108BD9-81ED-4DB2-BD59-A6C34878D82A}">
                    <a16:rowId xmlns:a16="http://schemas.microsoft.com/office/drawing/2014/main" val="3432383266"/>
                  </a:ext>
                </a:extLst>
              </a:tr>
              <a:tr h="576163">
                <a:tc>
                  <a:txBody>
                    <a:bodyPr/>
                    <a:lstStyle/>
                    <a:p>
                      <a:pPr algn="ctr"/>
                      <a:r>
                        <a:rPr lang="en-US" dirty="0"/>
                        <a:t>Repudiation</a:t>
                      </a:r>
                      <a:endParaRPr lang="it-IT" dirty="0"/>
                    </a:p>
                  </a:txBody>
                  <a:tcPr/>
                </a:tc>
                <a:tc>
                  <a:txBody>
                    <a:bodyPr/>
                    <a:lstStyle/>
                    <a:p>
                      <a:pPr algn="ctr"/>
                      <a:r>
                        <a:rPr lang="en-US" dirty="0"/>
                        <a:t>Potential Data Repudiation by Web Server</a:t>
                      </a:r>
                      <a:endParaRPr lang="it-IT" dirty="0"/>
                    </a:p>
                  </a:txBody>
                  <a:tcPr/>
                </a:tc>
                <a:tc>
                  <a:txBody>
                    <a:bodyPr/>
                    <a:lstStyle/>
                    <a:p>
                      <a:pPr algn="ctr"/>
                      <a:r>
                        <a:rPr lang="it-IT" dirty="0"/>
                        <a:t>AU-2, AU-3,</a:t>
                      </a:r>
                    </a:p>
                    <a:p>
                      <a:pPr algn="ctr"/>
                      <a:r>
                        <a:rPr lang="it-IT" dirty="0"/>
                        <a:t>AU-8, AU-11</a:t>
                      </a:r>
                    </a:p>
                  </a:txBody>
                  <a:tcPr/>
                </a:tc>
                <a:extLst>
                  <a:ext uri="{0D108BD9-81ED-4DB2-BD59-A6C34878D82A}">
                    <a16:rowId xmlns:a16="http://schemas.microsoft.com/office/drawing/2014/main" val="2622485601"/>
                  </a:ext>
                </a:extLst>
              </a:tr>
              <a:tr h="685438">
                <a:tc>
                  <a:txBody>
                    <a:bodyPr/>
                    <a:lstStyle/>
                    <a:p>
                      <a:pPr algn="ctr"/>
                      <a:r>
                        <a:rPr lang="it-IT" dirty="0" err="1"/>
                        <a:t>Elevation</a:t>
                      </a:r>
                      <a:r>
                        <a:rPr lang="it-IT" dirty="0"/>
                        <a:t> Of </a:t>
                      </a:r>
                      <a:r>
                        <a:rPr lang="it-IT" dirty="0" err="1"/>
                        <a:t>Priviledge</a:t>
                      </a:r>
                      <a:endParaRPr lang="it-IT" dirty="0"/>
                    </a:p>
                  </a:txBody>
                  <a:tcPr/>
                </a:tc>
                <a:tc>
                  <a:txBody>
                    <a:bodyPr/>
                    <a:lstStyle/>
                    <a:p>
                      <a:pPr algn="ctr"/>
                      <a:r>
                        <a:rPr lang="it-IT" dirty="0"/>
                        <a:t>Cross Site </a:t>
                      </a:r>
                      <a:r>
                        <a:rPr lang="it-IT" dirty="0" err="1"/>
                        <a:t>Request</a:t>
                      </a:r>
                      <a:r>
                        <a:rPr lang="it-IT" dirty="0"/>
                        <a:t> </a:t>
                      </a:r>
                      <a:r>
                        <a:rPr lang="it-IT" dirty="0" err="1"/>
                        <a:t>Forgery</a:t>
                      </a:r>
                      <a:endParaRPr lang="it-IT" dirty="0"/>
                    </a:p>
                  </a:txBody>
                  <a:tcPr/>
                </a:tc>
                <a:tc>
                  <a:txBody>
                    <a:bodyPr/>
                    <a:lstStyle/>
                    <a:p>
                      <a:pPr algn="ctr"/>
                      <a:r>
                        <a:rPr lang="it-IT" dirty="0"/>
                        <a:t>SC-18</a:t>
                      </a:r>
                    </a:p>
                  </a:txBody>
                  <a:tcPr/>
                </a:tc>
                <a:extLst>
                  <a:ext uri="{0D108BD9-81ED-4DB2-BD59-A6C34878D82A}">
                    <a16:rowId xmlns:a16="http://schemas.microsoft.com/office/drawing/2014/main" val="3076518"/>
                  </a:ext>
                </a:extLst>
              </a:tr>
              <a:tr h="576163">
                <a:tc>
                  <a:txBody>
                    <a:bodyPr/>
                    <a:lstStyle/>
                    <a:p>
                      <a:pPr algn="ctr"/>
                      <a:r>
                        <a:rPr lang="it-IT" dirty="0"/>
                        <a:t>Spoofing</a:t>
                      </a:r>
                    </a:p>
                  </a:txBody>
                  <a:tcPr/>
                </a:tc>
                <a:tc>
                  <a:txBody>
                    <a:bodyPr/>
                    <a:lstStyle/>
                    <a:p>
                      <a:pPr algn="ctr"/>
                      <a:r>
                        <a:rPr lang="en-US" dirty="0"/>
                        <a:t>Spoofing the Web Server Process</a:t>
                      </a:r>
                      <a:endParaRPr lang="it-IT" dirty="0"/>
                    </a:p>
                  </a:txBody>
                  <a:tcPr/>
                </a:tc>
                <a:tc>
                  <a:txBody>
                    <a:bodyPr/>
                    <a:lstStyle/>
                    <a:p>
                      <a:pPr algn="ctr"/>
                      <a:r>
                        <a:rPr lang="it-IT" dirty="0"/>
                        <a:t>IA-2, IA-3. </a:t>
                      </a:r>
                    </a:p>
                    <a:p>
                      <a:pPr algn="ctr"/>
                      <a:r>
                        <a:rPr lang="it-IT" dirty="0"/>
                        <a:t>IA-5, IA-12</a:t>
                      </a:r>
                    </a:p>
                  </a:txBody>
                  <a:tcPr/>
                </a:tc>
                <a:extLst>
                  <a:ext uri="{0D108BD9-81ED-4DB2-BD59-A6C34878D82A}">
                    <a16:rowId xmlns:a16="http://schemas.microsoft.com/office/drawing/2014/main" val="3268726241"/>
                  </a:ext>
                </a:extLst>
              </a:tr>
              <a:tr h="576163">
                <a:tc>
                  <a:txBody>
                    <a:bodyPr/>
                    <a:lstStyle/>
                    <a:p>
                      <a:pPr algn="ctr"/>
                      <a:r>
                        <a:rPr lang="it-IT" dirty="0"/>
                        <a:t>Information Disclosure</a:t>
                      </a:r>
                    </a:p>
                  </a:txBody>
                  <a:tcPr/>
                </a:tc>
                <a:tc>
                  <a:txBody>
                    <a:bodyPr/>
                    <a:lstStyle/>
                    <a:p>
                      <a:pPr algn="ctr"/>
                      <a:r>
                        <a:rPr lang="en-US" dirty="0"/>
                        <a:t>Data Flow Sniffing</a:t>
                      </a:r>
                      <a:endParaRPr lang="it-IT" dirty="0"/>
                    </a:p>
                  </a:txBody>
                  <a:tcPr/>
                </a:tc>
                <a:tc>
                  <a:txBody>
                    <a:bodyPr/>
                    <a:lstStyle/>
                    <a:p>
                      <a:pPr algn="ctr"/>
                      <a:r>
                        <a:rPr lang="it-IT" dirty="0"/>
                        <a:t>SC-07, SC-08</a:t>
                      </a:r>
                    </a:p>
                  </a:txBody>
                  <a:tcPr/>
                </a:tc>
                <a:extLst>
                  <a:ext uri="{0D108BD9-81ED-4DB2-BD59-A6C34878D82A}">
                    <a16:rowId xmlns:a16="http://schemas.microsoft.com/office/drawing/2014/main" val="2054150750"/>
                  </a:ext>
                </a:extLst>
              </a:tr>
              <a:tr h="576163">
                <a:tc>
                  <a:txBody>
                    <a:bodyPr/>
                    <a:lstStyle/>
                    <a:p>
                      <a:pPr algn="ctr"/>
                      <a:r>
                        <a:rPr lang="it-IT" dirty="0" err="1"/>
                        <a:t>Repudiation</a:t>
                      </a:r>
                      <a:endParaRPr lang="it-IT" dirty="0"/>
                    </a:p>
                  </a:txBody>
                  <a:tcPr/>
                </a:tc>
                <a:tc>
                  <a:txBody>
                    <a:bodyPr/>
                    <a:lstStyle/>
                    <a:p>
                      <a:pPr algn="ctr"/>
                      <a:r>
                        <a:rPr lang="en-US" dirty="0"/>
                        <a:t>Data Store Denies </a:t>
                      </a:r>
                      <a:r>
                        <a:rPr lang="en-US" dirty="0" err="1"/>
                        <a:t>PostegreSQL</a:t>
                      </a:r>
                      <a:r>
                        <a:rPr lang="en-US" dirty="0"/>
                        <a:t> Database Potentially Writing Data</a:t>
                      </a:r>
                      <a:endParaRPr lang="it-IT" dirty="0"/>
                    </a:p>
                  </a:txBody>
                  <a:tcPr/>
                </a:tc>
                <a:tc>
                  <a:txBody>
                    <a:bodyPr/>
                    <a:lstStyle/>
                    <a:p>
                      <a:pPr algn="ctr"/>
                      <a:r>
                        <a:rPr lang="it-IT" dirty="0"/>
                        <a:t>AU-2, AU-3,</a:t>
                      </a:r>
                    </a:p>
                    <a:p>
                      <a:pPr algn="ctr"/>
                      <a:r>
                        <a:rPr lang="it-IT" dirty="0"/>
                        <a:t>AU-11, AU-12</a:t>
                      </a:r>
                    </a:p>
                  </a:txBody>
                  <a:tcPr/>
                </a:tc>
                <a:extLst>
                  <a:ext uri="{0D108BD9-81ED-4DB2-BD59-A6C34878D82A}">
                    <a16:rowId xmlns:a16="http://schemas.microsoft.com/office/drawing/2014/main" val="3009632146"/>
                  </a:ext>
                </a:extLst>
              </a:tr>
              <a:tr h="5761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err="1"/>
                        <a:t>Elevation</a:t>
                      </a:r>
                      <a:r>
                        <a:rPr lang="it-IT" dirty="0"/>
                        <a:t> Of </a:t>
                      </a:r>
                      <a:r>
                        <a:rPr lang="it-IT" dirty="0" err="1"/>
                        <a:t>Priviledge</a:t>
                      </a:r>
                      <a:endParaRPr lang="it-IT" dirty="0"/>
                    </a:p>
                  </a:txBody>
                  <a:tcPr/>
                </a:tc>
                <a:tc>
                  <a:txBody>
                    <a:bodyPr/>
                    <a:lstStyle/>
                    <a:p>
                      <a:pPr algn="ctr"/>
                      <a:r>
                        <a:rPr lang="it-IT" dirty="0" err="1"/>
                        <a:t>Elevation</a:t>
                      </a:r>
                      <a:r>
                        <a:rPr lang="it-IT" dirty="0"/>
                        <a:t> Using </a:t>
                      </a:r>
                      <a:r>
                        <a:rPr lang="it-IT" dirty="0" err="1"/>
                        <a:t>Impersonation</a:t>
                      </a:r>
                      <a:endParaRPr lang="it-IT" dirty="0"/>
                    </a:p>
                  </a:txBody>
                  <a:tcPr/>
                </a:tc>
                <a:tc>
                  <a:txBody>
                    <a:bodyPr/>
                    <a:lstStyle/>
                    <a:p>
                      <a:pPr algn="ctr"/>
                      <a:r>
                        <a:rPr lang="pt-BR" dirty="0"/>
                        <a:t>AC-3, AC-4, AC-17, IA-2, IA-3</a:t>
                      </a:r>
                      <a:endParaRPr lang="it-IT" dirty="0"/>
                    </a:p>
                  </a:txBody>
                  <a:tcPr/>
                </a:tc>
                <a:extLst>
                  <a:ext uri="{0D108BD9-81ED-4DB2-BD59-A6C34878D82A}">
                    <a16:rowId xmlns:a16="http://schemas.microsoft.com/office/drawing/2014/main" val="1468945864"/>
                  </a:ext>
                </a:extLst>
              </a:tr>
            </a:tbl>
          </a:graphicData>
        </a:graphic>
      </p:graphicFrame>
      <p:graphicFrame>
        <p:nvGraphicFramePr>
          <p:cNvPr id="5" name="Oggetto 4">
            <a:extLst>
              <a:ext uri="{FF2B5EF4-FFF2-40B4-BE49-F238E27FC236}">
                <a16:creationId xmlns:a16="http://schemas.microsoft.com/office/drawing/2014/main" id="{DC3A4C23-8051-5738-1058-055BA24D8A95}"/>
              </a:ext>
              <a:ext uri="{C183D7F6-B498-43B3-948B-1728B52AA6E4}">
                <adec:decorative xmlns:adec="http://schemas.microsoft.com/office/drawing/2017/decorative" val="0"/>
              </a:ext>
            </a:extLst>
          </p:cNvPr>
          <p:cNvGraphicFramePr>
            <a:graphicFrameLocks noChangeAspect="1"/>
          </p:cNvGraphicFramePr>
          <p:nvPr>
            <p:extLst>
              <p:ext uri="{D42A27DB-BD31-4B8C-83A1-F6EECF244321}">
                <p14:modId xmlns:p14="http://schemas.microsoft.com/office/powerpoint/2010/main" val="1635286101"/>
              </p:ext>
            </p:extLst>
          </p:nvPr>
        </p:nvGraphicFramePr>
        <p:xfrm>
          <a:off x="2270917" y="5691636"/>
          <a:ext cx="914400" cy="792163"/>
        </p:xfrm>
        <a:graphic>
          <a:graphicData uri="http://schemas.openxmlformats.org/presentationml/2006/ole">
            <mc:AlternateContent xmlns:mc="http://schemas.openxmlformats.org/markup-compatibility/2006">
              <mc:Choice xmlns:v="urn:schemas-microsoft-com:vml" Requires="v">
                <p:oleObj name="Worksheet" showAsIcon="1" r:id="rId2" imgW="914400" imgH="792360" progId="Excel.Sheet.12">
                  <p:link updateAutomatic="1"/>
                </p:oleObj>
              </mc:Choice>
              <mc:Fallback>
                <p:oleObj name="Worksheet" showAsIcon="1" r:id="rId2" imgW="914400" imgH="792360" progId="Excel.Sheet.12">
                  <p:link updateAutomatic="1"/>
                  <p:pic>
                    <p:nvPicPr>
                      <p:cNvPr id="0" name=""/>
                      <p:cNvPicPr/>
                      <p:nvPr/>
                    </p:nvPicPr>
                    <p:blipFill>
                      <a:blip r:embed="rId3"/>
                      <a:stretch>
                        <a:fillRect/>
                      </a:stretch>
                    </p:blipFill>
                    <p:spPr>
                      <a:xfrm>
                        <a:off x="2270917" y="5691636"/>
                        <a:ext cx="914400" cy="792163"/>
                      </a:xfrm>
                      <a:prstGeom prst="rect">
                        <a:avLst/>
                      </a:prstGeom>
                      <a:noFill/>
                    </p:spPr>
                  </p:pic>
                </p:oleObj>
              </mc:Fallback>
            </mc:AlternateContent>
          </a:graphicData>
        </a:graphic>
      </p:graphicFrame>
    </p:spTree>
    <p:extLst>
      <p:ext uri="{BB962C8B-B14F-4D97-AF65-F5344CB8AC3E}">
        <p14:creationId xmlns:p14="http://schemas.microsoft.com/office/powerpoint/2010/main" val="31371424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5" name="Picture 3" descr="Lampadina colorata con icone commerciali">
            <a:extLst>
              <a:ext uri="{FF2B5EF4-FFF2-40B4-BE49-F238E27FC236}">
                <a16:creationId xmlns:a16="http://schemas.microsoft.com/office/drawing/2014/main" id="{457543FC-8E29-B6CF-1544-15EFBAE7F261}"/>
              </a:ext>
            </a:extLst>
          </p:cNvPr>
          <p:cNvPicPr>
            <a:picLocks noChangeAspect="1"/>
          </p:cNvPicPr>
          <p:nvPr/>
        </p:nvPicPr>
        <p:blipFill rotWithShape="1">
          <a:blip r:embed="rId2"/>
          <a:srcRect t="11465" b="8178"/>
          <a:stretch/>
        </p:blipFill>
        <p:spPr>
          <a:xfrm>
            <a:off x="20" y="-1"/>
            <a:ext cx="12191980" cy="6858001"/>
          </a:xfrm>
          <a:custGeom>
            <a:avLst/>
            <a:gdLst/>
            <a:ahLst/>
            <a:cxnLst/>
            <a:rect l="l" t="t" r="r" b="b"/>
            <a:pathLst>
              <a:path w="12191999" h="6857999">
                <a:moveTo>
                  <a:pt x="0" y="0"/>
                </a:moveTo>
                <a:lnTo>
                  <a:pt x="12191999" y="0"/>
                </a:lnTo>
                <a:lnTo>
                  <a:pt x="12191999" y="6857999"/>
                </a:lnTo>
                <a:lnTo>
                  <a:pt x="4628129" y="6857999"/>
                </a:lnTo>
                <a:lnTo>
                  <a:pt x="4734519" y="6819371"/>
                </a:lnTo>
                <a:cubicBezTo>
                  <a:pt x="4938119" y="6741181"/>
                  <a:pt x="5132935" y="6652933"/>
                  <a:pt x="5315781" y="6551721"/>
                </a:cubicBezTo>
                <a:cubicBezTo>
                  <a:pt x="6619811" y="5830059"/>
                  <a:pt x="6364610" y="4934281"/>
                  <a:pt x="6058656" y="3948664"/>
                </a:cubicBezTo>
                <a:cubicBezTo>
                  <a:pt x="5601502" y="2476708"/>
                  <a:pt x="4958009" y="1222984"/>
                  <a:pt x="2540911" y="827627"/>
                </a:cubicBezTo>
                <a:cubicBezTo>
                  <a:pt x="1760946" y="699982"/>
                  <a:pt x="986522" y="591203"/>
                  <a:pt x="238021" y="541759"/>
                </a:cubicBezTo>
                <a:lnTo>
                  <a:pt x="0" y="529223"/>
                </a:lnTo>
                <a:close/>
              </a:path>
            </a:pathLst>
          </a:custGeom>
        </p:spPr>
      </p:pic>
      <p:sp>
        <p:nvSpPr>
          <p:cNvPr id="2" name="Titolo 1">
            <a:extLst>
              <a:ext uri="{FF2B5EF4-FFF2-40B4-BE49-F238E27FC236}">
                <a16:creationId xmlns:a16="http://schemas.microsoft.com/office/drawing/2014/main" id="{2A52AE71-40CF-0677-9C45-2916E9879879}"/>
              </a:ext>
            </a:extLst>
          </p:cNvPr>
          <p:cNvSpPr>
            <a:spLocks noGrp="1"/>
          </p:cNvSpPr>
          <p:nvPr>
            <p:ph type="ctrTitle"/>
          </p:nvPr>
        </p:nvSpPr>
        <p:spPr>
          <a:xfrm>
            <a:off x="762000" y="2299787"/>
            <a:ext cx="4572000" cy="2286000"/>
          </a:xfrm>
        </p:spPr>
        <p:txBody>
          <a:bodyPr>
            <a:normAutofit/>
          </a:bodyPr>
          <a:lstStyle/>
          <a:p>
            <a:pPr algn="l"/>
            <a:r>
              <a:rPr lang="it-IT" sz="4400" dirty="0"/>
              <a:t>Famiglie di controlli implementate</a:t>
            </a:r>
          </a:p>
        </p:txBody>
      </p:sp>
    </p:spTree>
    <p:extLst>
      <p:ext uri="{BB962C8B-B14F-4D97-AF65-F5344CB8AC3E}">
        <p14:creationId xmlns:p14="http://schemas.microsoft.com/office/powerpoint/2010/main" val="22052609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EF8245-1AC6-B9DC-F6FE-ECBC259E567E}"/>
              </a:ext>
            </a:extLst>
          </p:cNvPr>
          <p:cNvSpPr>
            <a:spLocks noGrp="1"/>
          </p:cNvSpPr>
          <p:nvPr>
            <p:ph type="title"/>
          </p:nvPr>
        </p:nvSpPr>
        <p:spPr>
          <a:xfrm>
            <a:off x="762000" y="1524000"/>
            <a:ext cx="10668000" cy="836645"/>
          </a:xfrm>
        </p:spPr>
        <p:txBody>
          <a:bodyPr>
            <a:normAutofit/>
          </a:bodyPr>
          <a:lstStyle/>
          <a:p>
            <a:pPr algn="ctr"/>
            <a:r>
              <a:rPr lang="it-IT" dirty="0"/>
              <a:t>Famiglie di Controlli </a:t>
            </a:r>
            <a:r>
              <a:rPr lang="it-IT" dirty="0" err="1"/>
              <a:t>Nist</a:t>
            </a:r>
            <a:endParaRPr lang="it-IT" dirty="0"/>
          </a:p>
        </p:txBody>
      </p:sp>
      <p:sp>
        <p:nvSpPr>
          <p:cNvPr id="3" name="Segnaposto testo 2">
            <a:extLst>
              <a:ext uri="{FF2B5EF4-FFF2-40B4-BE49-F238E27FC236}">
                <a16:creationId xmlns:a16="http://schemas.microsoft.com/office/drawing/2014/main" id="{AE4E7DAC-307C-FDD0-3690-CA9D94FF4131}"/>
              </a:ext>
            </a:extLst>
          </p:cNvPr>
          <p:cNvSpPr>
            <a:spLocks noGrp="1"/>
          </p:cNvSpPr>
          <p:nvPr>
            <p:ph type="body" idx="1"/>
          </p:nvPr>
        </p:nvSpPr>
        <p:spPr>
          <a:xfrm>
            <a:off x="762000" y="2360645"/>
            <a:ext cx="10668000" cy="3735355"/>
          </a:xfrm>
        </p:spPr>
        <p:txBody>
          <a:bodyPr>
            <a:normAutofit/>
          </a:bodyPr>
          <a:lstStyle/>
          <a:p>
            <a:r>
              <a:rPr lang="it-IT" dirty="0"/>
              <a:t>In seguito alla </a:t>
            </a:r>
            <a:r>
              <a:rPr lang="it-IT" dirty="0" err="1"/>
              <a:t>threat</a:t>
            </a:r>
            <a:r>
              <a:rPr lang="it-IT" dirty="0"/>
              <a:t> </a:t>
            </a:r>
            <a:r>
              <a:rPr lang="it-IT" dirty="0" err="1"/>
              <a:t>analysis</a:t>
            </a:r>
            <a:r>
              <a:rPr lang="it-IT" dirty="0"/>
              <a:t> sono state determinate quattro famiglie chiave da implementare: Access Control, </a:t>
            </a:r>
            <a:r>
              <a:rPr lang="it-IT" sz="1800" dirty="0"/>
              <a:t>IDENTIFICATION AND AUTHENTICATION </a:t>
            </a:r>
            <a:r>
              <a:rPr lang="it-IT" dirty="0"/>
              <a:t>, SYSTEM AND COMMUNICATIONS PROTECTION e AUDIT AND ACCOUNTABILITY.</a:t>
            </a:r>
          </a:p>
          <a:p>
            <a:r>
              <a:rPr lang="it-IT" dirty="0"/>
              <a:t>Per dettagli, consultare Il File Excel Sottostante.</a:t>
            </a:r>
          </a:p>
        </p:txBody>
      </p:sp>
      <p:graphicFrame>
        <p:nvGraphicFramePr>
          <p:cNvPr id="4" name="Oggetto 3">
            <a:extLst>
              <a:ext uri="{FF2B5EF4-FFF2-40B4-BE49-F238E27FC236}">
                <a16:creationId xmlns:a16="http://schemas.microsoft.com/office/drawing/2014/main" id="{A0F02FF6-F02C-1480-A1C3-4B7603675F3C}"/>
              </a:ext>
            </a:extLst>
          </p:cNvPr>
          <p:cNvGraphicFramePr>
            <a:graphicFrameLocks noChangeAspect="1"/>
          </p:cNvGraphicFramePr>
          <p:nvPr>
            <p:extLst>
              <p:ext uri="{D42A27DB-BD31-4B8C-83A1-F6EECF244321}">
                <p14:modId xmlns:p14="http://schemas.microsoft.com/office/powerpoint/2010/main" val="3683195273"/>
              </p:ext>
            </p:extLst>
          </p:nvPr>
        </p:nvGraphicFramePr>
        <p:xfrm>
          <a:off x="5271166" y="4178559"/>
          <a:ext cx="1649667" cy="1429139"/>
        </p:xfrm>
        <a:graphic>
          <a:graphicData uri="http://schemas.openxmlformats.org/presentationml/2006/ole">
            <mc:AlternateContent xmlns:mc="http://schemas.openxmlformats.org/markup-compatibility/2006">
              <mc:Choice xmlns:v="urn:schemas-microsoft-com:vml" Requires="v">
                <p:oleObj name="Worksheet" showAsIcon="1" r:id="rId2" imgW="914400" imgH="792360" progId="Excel.Sheet.12">
                  <p:link updateAutomatic="1"/>
                </p:oleObj>
              </mc:Choice>
              <mc:Fallback>
                <p:oleObj name="Worksheet" showAsIcon="1" r:id="rId2" imgW="914400" imgH="792360" progId="Excel.Sheet.12">
                  <p:link updateAutomatic="1"/>
                  <p:pic>
                    <p:nvPicPr>
                      <p:cNvPr id="0" name=""/>
                      <p:cNvPicPr/>
                      <p:nvPr/>
                    </p:nvPicPr>
                    <p:blipFill>
                      <a:blip r:embed="rId3"/>
                      <a:stretch>
                        <a:fillRect/>
                      </a:stretch>
                    </p:blipFill>
                    <p:spPr>
                      <a:xfrm>
                        <a:off x="5271166" y="4178559"/>
                        <a:ext cx="1649667" cy="1429139"/>
                      </a:xfrm>
                      <a:prstGeom prst="rect">
                        <a:avLst/>
                      </a:prstGeom>
                    </p:spPr>
                  </p:pic>
                </p:oleObj>
              </mc:Fallback>
            </mc:AlternateContent>
          </a:graphicData>
        </a:graphic>
      </p:graphicFrame>
    </p:spTree>
    <p:extLst>
      <p:ext uri="{BB962C8B-B14F-4D97-AF65-F5344CB8AC3E}">
        <p14:creationId xmlns:p14="http://schemas.microsoft.com/office/powerpoint/2010/main" val="27054206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D4B16D-600A-41A1-8B1B-3727C56C0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E7C35E0-BD19-4AFC-81BF-7A7507E9C9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60000"/>
            </a:schemeClr>
          </a:solidFill>
          <a:effectLst/>
        </p:grpSpPr>
        <p:sp>
          <p:nvSpPr>
            <p:cNvPr id="11" name="Rectangle 5">
              <a:extLst>
                <a:ext uri="{FF2B5EF4-FFF2-40B4-BE49-F238E27FC236}">
                  <a16:creationId xmlns:a16="http://schemas.microsoft.com/office/drawing/2014/main" id="{1E08D20A-3975-4596-85C6-D4679958628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it-IT"/>
            </a:p>
          </p:txBody>
        </p:sp>
        <p:sp>
          <p:nvSpPr>
            <p:cNvPr id="12" name="Freeform 6">
              <a:extLst>
                <a:ext uri="{FF2B5EF4-FFF2-40B4-BE49-F238E27FC236}">
                  <a16:creationId xmlns:a16="http://schemas.microsoft.com/office/drawing/2014/main" id="{630A9349-BFE4-4720-A229-98DCD3B69F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13" name="Freeform 7">
              <a:extLst>
                <a:ext uri="{FF2B5EF4-FFF2-40B4-BE49-F238E27FC236}">
                  <a16:creationId xmlns:a16="http://schemas.microsoft.com/office/drawing/2014/main" id="{28487744-BBC9-4D40-85B3-0D45003C33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5" name="Rectangle 8">
              <a:extLst>
                <a:ext uri="{FF2B5EF4-FFF2-40B4-BE49-F238E27FC236}">
                  <a16:creationId xmlns:a16="http://schemas.microsoft.com/office/drawing/2014/main" id="{FAD6EF4D-97BD-46B4-9B5B-CD70971DD5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it-IT"/>
            </a:p>
          </p:txBody>
        </p:sp>
        <p:sp>
          <p:nvSpPr>
            <p:cNvPr id="6" name="Freeform 9">
              <a:extLst>
                <a:ext uri="{FF2B5EF4-FFF2-40B4-BE49-F238E27FC236}">
                  <a16:creationId xmlns:a16="http://schemas.microsoft.com/office/drawing/2014/main" id="{210DCC42-11D2-4162-B47A-869B3F6694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7" name="Freeform 10">
              <a:extLst>
                <a:ext uri="{FF2B5EF4-FFF2-40B4-BE49-F238E27FC236}">
                  <a16:creationId xmlns:a16="http://schemas.microsoft.com/office/drawing/2014/main" id="{DE4880D6-6ECE-4F1B-B474-FE3940D04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17" name="Freeform 11">
              <a:extLst>
                <a:ext uri="{FF2B5EF4-FFF2-40B4-BE49-F238E27FC236}">
                  <a16:creationId xmlns:a16="http://schemas.microsoft.com/office/drawing/2014/main" id="{A1A39307-F675-49D2-9E45-28DA2AB5C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18" name="Freeform 12">
              <a:extLst>
                <a:ext uri="{FF2B5EF4-FFF2-40B4-BE49-F238E27FC236}">
                  <a16:creationId xmlns:a16="http://schemas.microsoft.com/office/drawing/2014/main" id="{AC5E23C5-C5D6-4BC3-9531-C0B2D7D29F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19" name="Freeform 13">
              <a:extLst>
                <a:ext uri="{FF2B5EF4-FFF2-40B4-BE49-F238E27FC236}">
                  <a16:creationId xmlns:a16="http://schemas.microsoft.com/office/drawing/2014/main" id="{4D3FC0A7-9672-4B19-8D54-71C3B39F7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0" name="Freeform 14">
              <a:extLst>
                <a:ext uri="{FF2B5EF4-FFF2-40B4-BE49-F238E27FC236}">
                  <a16:creationId xmlns:a16="http://schemas.microsoft.com/office/drawing/2014/main" id="{9911D04C-3FFB-4D1E-8F59-5C02692E3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1" name="Freeform 15">
              <a:extLst>
                <a:ext uri="{FF2B5EF4-FFF2-40B4-BE49-F238E27FC236}">
                  <a16:creationId xmlns:a16="http://schemas.microsoft.com/office/drawing/2014/main" id="{A0178C8F-EF32-4F3D-B022-60A7DE1367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2" name="Freeform 16">
              <a:extLst>
                <a:ext uri="{FF2B5EF4-FFF2-40B4-BE49-F238E27FC236}">
                  <a16:creationId xmlns:a16="http://schemas.microsoft.com/office/drawing/2014/main" id="{EEB2DD25-DE0D-48CE-8218-E4EF12273A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3" name="Freeform 17">
              <a:extLst>
                <a:ext uri="{FF2B5EF4-FFF2-40B4-BE49-F238E27FC236}">
                  <a16:creationId xmlns:a16="http://schemas.microsoft.com/office/drawing/2014/main" id="{13C92E55-66CB-48F7-BF28-5D8ED146BB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4" name="Freeform 18">
              <a:extLst>
                <a:ext uri="{FF2B5EF4-FFF2-40B4-BE49-F238E27FC236}">
                  <a16:creationId xmlns:a16="http://schemas.microsoft.com/office/drawing/2014/main" id="{CB0B6C7B-4820-48AB-92AF-896559F009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5" name="Freeform 19">
              <a:extLst>
                <a:ext uri="{FF2B5EF4-FFF2-40B4-BE49-F238E27FC236}">
                  <a16:creationId xmlns:a16="http://schemas.microsoft.com/office/drawing/2014/main" id="{2018EECD-4518-458F-989E-6FCAE5AE0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6" name="Freeform 20">
              <a:extLst>
                <a:ext uri="{FF2B5EF4-FFF2-40B4-BE49-F238E27FC236}">
                  <a16:creationId xmlns:a16="http://schemas.microsoft.com/office/drawing/2014/main" id="{1FB0915F-3C52-468A-87E7-F3EE381DA3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7" name="Freeform 21">
              <a:extLst>
                <a:ext uri="{FF2B5EF4-FFF2-40B4-BE49-F238E27FC236}">
                  <a16:creationId xmlns:a16="http://schemas.microsoft.com/office/drawing/2014/main" id="{7B184771-5A8E-4ED5-9179-24B19F26C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8" name="Freeform 22">
              <a:extLst>
                <a:ext uri="{FF2B5EF4-FFF2-40B4-BE49-F238E27FC236}">
                  <a16:creationId xmlns:a16="http://schemas.microsoft.com/office/drawing/2014/main" id="{BC5162D1-D64C-4FBA-BE86-11B27A7432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9" name="Freeform 23">
              <a:extLst>
                <a:ext uri="{FF2B5EF4-FFF2-40B4-BE49-F238E27FC236}">
                  <a16:creationId xmlns:a16="http://schemas.microsoft.com/office/drawing/2014/main" id="{9EFF345C-6A58-4123-B2D1-2ED9E36912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0" name="Freeform 24">
              <a:extLst>
                <a:ext uri="{FF2B5EF4-FFF2-40B4-BE49-F238E27FC236}">
                  <a16:creationId xmlns:a16="http://schemas.microsoft.com/office/drawing/2014/main" id="{03CE89F7-AE1C-4370-920E-EE04C4124F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1" name="Freeform 25">
              <a:extLst>
                <a:ext uri="{FF2B5EF4-FFF2-40B4-BE49-F238E27FC236}">
                  <a16:creationId xmlns:a16="http://schemas.microsoft.com/office/drawing/2014/main" id="{D6E298F6-F99D-49EF-B614-24D2179C23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2" name="Freeform 26">
              <a:extLst>
                <a:ext uri="{FF2B5EF4-FFF2-40B4-BE49-F238E27FC236}">
                  <a16:creationId xmlns:a16="http://schemas.microsoft.com/office/drawing/2014/main" id="{2424FD35-451D-468C-9EB2-8DA350C124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3" name="Freeform 27">
              <a:extLst>
                <a:ext uri="{FF2B5EF4-FFF2-40B4-BE49-F238E27FC236}">
                  <a16:creationId xmlns:a16="http://schemas.microsoft.com/office/drawing/2014/main" id="{45BC0C6F-B91F-42CC-9046-522FE8223C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4" name="Freeform 28">
              <a:extLst>
                <a:ext uri="{FF2B5EF4-FFF2-40B4-BE49-F238E27FC236}">
                  <a16:creationId xmlns:a16="http://schemas.microsoft.com/office/drawing/2014/main" id="{F88AFBEE-A8B5-4B18-B834-5269F6C13C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5" name="Freeform 29">
              <a:extLst>
                <a:ext uri="{FF2B5EF4-FFF2-40B4-BE49-F238E27FC236}">
                  <a16:creationId xmlns:a16="http://schemas.microsoft.com/office/drawing/2014/main" id="{64B0F493-EC69-4C85-87D4-287628231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6" name="Freeform 30">
              <a:extLst>
                <a:ext uri="{FF2B5EF4-FFF2-40B4-BE49-F238E27FC236}">
                  <a16:creationId xmlns:a16="http://schemas.microsoft.com/office/drawing/2014/main" id="{09920E7F-979C-40F6-8FB1-791325A4A4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7" name="Freeform 31">
              <a:extLst>
                <a:ext uri="{FF2B5EF4-FFF2-40B4-BE49-F238E27FC236}">
                  <a16:creationId xmlns:a16="http://schemas.microsoft.com/office/drawing/2014/main" id="{1387BCC3-D7BF-443E-B18C-87B696E64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8" name="Freeform 32">
              <a:extLst>
                <a:ext uri="{FF2B5EF4-FFF2-40B4-BE49-F238E27FC236}">
                  <a16:creationId xmlns:a16="http://schemas.microsoft.com/office/drawing/2014/main" id="{F1C0670D-9FA2-48D7-AFDB-4438ECC3EE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9" name="Rectangle 33">
              <a:extLst>
                <a:ext uri="{FF2B5EF4-FFF2-40B4-BE49-F238E27FC236}">
                  <a16:creationId xmlns:a16="http://schemas.microsoft.com/office/drawing/2014/main" id="{34088C0C-CAD1-4E66-A162-1D7020365B6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it-IT"/>
            </a:p>
          </p:txBody>
        </p:sp>
        <p:sp>
          <p:nvSpPr>
            <p:cNvPr id="40" name="Freeform 34">
              <a:extLst>
                <a:ext uri="{FF2B5EF4-FFF2-40B4-BE49-F238E27FC236}">
                  <a16:creationId xmlns:a16="http://schemas.microsoft.com/office/drawing/2014/main" id="{B8C224A6-72B4-4763-B708-65A321D0D6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1" name="Freeform 35">
              <a:extLst>
                <a:ext uri="{FF2B5EF4-FFF2-40B4-BE49-F238E27FC236}">
                  <a16:creationId xmlns:a16="http://schemas.microsoft.com/office/drawing/2014/main" id="{2EE3A964-523C-470B-8B10-09053452C5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2" name="Freeform 36">
              <a:extLst>
                <a:ext uri="{FF2B5EF4-FFF2-40B4-BE49-F238E27FC236}">
                  <a16:creationId xmlns:a16="http://schemas.microsoft.com/office/drawing/2014/main" id="{1B87487E-C0EA-4E2A-8FC0-3D4C4F0177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3" name="Freeform 37">
              <a:extLst>
                <a:ext uri="{FF2B5EF4-FFF2-40B4-BE49-F238E27FC236}">
                  <a16:creationId xmlns:a16="http://schemas.microsoft.com/office/drawing/2014/main" id="{D8B57E7E-D885-4A0B-BBA0-E3BC3A68CD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4" name="Freeform 38">
              <a:extLst>
                <a:ext uri="{FF2B5EF4-FFF2-40B4-BE49-F238E27FC236}">
                  <a16:creationId xmlns:a16="http://schemas.microsoft.com/office/drawing/2014/main" id="{6FB84573-B84B-4571-A6E5-91CD308E7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5" name="Freeform 39">
              <a:extLst>
                <a:ext uri="{FF2B5EF4-FFF2-40B4-BE49-F238E27FC236}">
                  <a16:creationId xmlns:a16="http://schemas.microsoft.com/office/drawing/2014/main" id="{7EE5EE00-E139-4AB9-ACFC-5E39CFA95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6" name="Freeform 40">
              <a:extLst>
                <a:ext uri="{FF2B5EF4-FFF2-40B4-BE49-F238E27FC236}">
                  <a16:creationId xmlns:a16="http://schemas.microsoft.com/office/drawing/2014/main" id="{5A38A6AA-6753-4EFE-94BB-96DF739758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7" name="Freeform 41">
              <a:extLst>
                <a:ext uri="{FF2B5EF4-FFF2-40B4-BE49-F238E27FC236}">
                  <a16:creationId xmlns:a16="http://schemas.microsoft.com/office/drawing/2014/main" id="{506AB599-570B-4547-97F4-F2C6723014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8" name="Freeform 42">
              <a:extLst>
                <a:ext uri="{FF2B5EF4-FFF2-40B4-BE49-F238E27FC236}">
                  <a16:creationId xmlns:a16="http://schemas.microsoft.com/office/drawing/2014/main" id="{9AFDEA1E-DBAB-4507-8D36-786F19A85B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9" name="Freeform 43">
              <a:extLst>
                <a:ext uri="{FF2B5EF4-FFF2-40B4-BE49-F238E27FC236}">
                  <a16:creationId xmlns:a16="http://schemas.microsoft.com/office/drawing/2014/main" id="{C824D6F7-0BDF-4C8C-869D-BDDEB0764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50" name="Freeform 44">
              <a:extLst>
                <a:ext uri="{FF2B5EF4-FFF2-40B4-BE49-F238E27FC236}">
                  <a16:creationId xmlns:a16="http://schemas.microsoft.com/office/drawing/2014/main" id="{6953C491-AE0F-4D2B-9474-18D5E8B5D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51" name="Rectangle 45">
              <a:extLst>
                <a:ext uri="{FF2B5EF4-FFF2-40B4-BE49-F238E27FC236}">
                  <a16:creationId xmlns:a16="http://schemas.microsoft.com/office/drawing/2014/main" id="{5B956350-9BDD-4090-B2B6-12C13D1CE27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it-IT"/>
            </a:p>
          </p:txBody>
        </p:sp>
        <p:sp>
          <p:nvSpPr>
            <p:cNvPr id="52" name="Freeform 46">
              <a:extLst>
                <a:ext uri="{FF2B5EF4-FFF2-40B4-BE49-F238E27FC236}">
                  <a16:creationId xmlns:a16="http://schemas.microsoft.com/office/drawing/2014/main" id="{ECE31E80-E354-44C3-81E0-4E3E41DDF6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53" name="Freeform 47">
              <a:extLst>
                <a:ext uri="{FF2B5EF4-FFF2-40B4-BE49-F238E27FC236}">
                  <a16:creationId xmlns:a16="http://schemas.microsoft.com/office/drawing/2014/main" id="{9DFA35DB-5360-405A-A7EB-064E51FBC0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54" name="Freeform 48">
              <a:extLst>
                <a:ext uri="{FF2B5EF4-FFF2-40B4-BE49-F238E27FC236}">
                  <a16:creationId xmlns:a16="http://schemas.microsoft.com/office/drawing/2014/main" id="{2DA499BD-4313-4AD1-BE87-4BEF50FEC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55" name="Freeform 49">
              <a:extLst>
                <a:ext uri="{FF2B5EF4-FFF2-40B4-BE49-F238E27FC236}">
                  <a16:creationId xmlns:a16="http://schemas.microsoft.com/office/drawing/2014/main" id="{680E4C6D-12D1-417A-A709-EC416D98FA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56" name="Freeform 50">
              <a:extLst>
                <a:ext uri="{FF2B5EF4-FFF2-40B4-BE49-F238E27FC236}">
                  <a16:creationId xmlns:a16="http://schemas.microsoft.com/office/drawing/2014/main" id="{C93537B4-09B6-4CC6-92DE-3D3BDAC7A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57" name="Freeform 51">
              <a:extLst>
                <a:ext uri="{FF2B5EF4-FFF2-40B4-BE49-F238E27FC236}">
                  <a16:creationId xmlns:a16="http://schemas.microsoft.com/office/drawing/2014/main" id="{5D100FC5-9EA8-4DA7-AFA4-BC60831FD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58" name="Freeform 52">
              <a:extLst>
                <a:ext uri="{FF2B5EF4-FFF2-40B4-BE49-F238E27FC236}">
                  <a16:creationId xmlns:a16="http://schemas.microsoft.com/office/drawing/2014/main" id="{3F10D757-6A3B-4314-9755-419B3738E4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59" name="Freeform 53">
              <a:extLst>
                <a:ext uri="{FF2B5EF4-FFF2-40B4-BE49-F238E27FC236}">
                  <a16:creationId xmlns:a16="http://schemas.microsoft.com/office/drawing/2014/main" id="{28A4D881-D08B-4AAF-866D-7C31601126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60" name="Freeform 54">
              <a:extLst>
                <a:ext uri="{FF2B5EF4-FFF2-40B4-BE49-F238E27FC236}">
                  <a16:creationId xmlns:a16="http://schemas.microsoft.com/office/drawing/2014/main" id="{A666F3F8-571E-483F-9B9F-31EDB91A9C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61" name="Freeform 55">
              <a:extLst>
                <a:ext uri="{FF2B5EF4-FFF2-40B4-BE49-F238E27FC236}">
                  <a16:creationId xmlns:a16="http://schemas.microsoft.com/office/drawing/2014/main" id="{18305C0F-0A00-450D-92A1-313C724398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62" name="Freeform 56">
              <a:extLst>
                <a:ext uri="{FF2B5EF4-FFF2-40B4-BE49-F238E27FC236}">
                  <a16:creationId xmlns:a16="http://schemas.microsoft.com/office/drawing/2014/main" id="{9A5635D8-CCB7-4D16-BB87-B1BC1AC97D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63" name="Freeform 57">
              <a:extLst>
                <a:ext uri="{FF2B5EF4-FFF2-40B4-BE49-F238E27FC236}">
                  <a16:creationId xmlns:a16="http://schemas.microsoft.com/office/drawing/2014/main" id="{7C10A784-B5EE-4486-96E7-3CC72B93A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64" name="Freeform 58">
              <a:extLst>
                <a:ext uri="{FF2B5EF4-FFF2-40B4-BE49-F238E27FC236}">
                  <a16:creationId xmlns:a16="http://schemas.microsoft.com/office/drawing/2014/main" id="{AE5FA7CA-916C-4A34-A727-E0289D891A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grpSp>
      <p:pic>
        <p:nvPicPr>
          <p:cNvPr id="66" name="Picture 2">
            <a:extLst>
              <a:ext uri="{FF2B5EF4-FFF2-40B4-BE49-F238E27FC236}">
                <a16:creationId xmlns:a16="http://schemas.microsoft.com/office/drawing/2014/main" id="{51039561-92F9-40EE-900B-6AA0F58042A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3" y="9525"/>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olo 1">
            <a:extLst>
              <a:ext uri="{FF2B5EF4-FFF2-40B4-BE49-F238E27FC236}">
                <a16:creationId xmlns:a16="http://schemas.microsoft.com/office/drawing/2014/main" id="{6CCFCC0D-83DA-A20A-22CB-861529F3C172}"/>
              </a:ext>
            </a:extLst>
          </p:cNvPr>
          <p:cNvSpPr>
            <a:spLocks noGrp="1"/>
          </p:cNvSpPr>
          <p:nvPr>
            <p:ph type="ctrTitle"/>
          </p:nvPr>
        </p:nvSpPr>
        <p:spPr>
          <a:xfrm>
            <a:off x="2043113" y="1122363"/>
            <a:ext cx="4527929" cy="4287836"/>
          </a:xfrm>
        </p:spPr>
        <p:txBody>
          <a:bodyPr anchor="ctr">
            <a:normAutofit/>
          </a:bodyPr>
          <a:lstStyle/>
          <a:p>
            <a:pPr algn="r"/>
            <a:r>
              <a:rPr lang="it-IT" sz="6000" dirty="0"/>
              <a:t>Famiglia IA </a:t>
            </a:r>
          </a:p>
        </p:txBody>
      </p:sp>
      <p:sp>
        <p:nvSpPr>
          <p:cNvPr id="3" name="Sottotitolo 2">
            <a:extLst>
              <a:ext uri="{FF2B5EF4-FFF2-40B4-BE49-F238E27FC236}">
                <a16:creationId xmlns:a16="http://schemas.microsoft.com/office/drawing/2014/main" id="{B0753683-A488-CB62-BBC3-A43A47C97899}"/>
              </a:ext>
            </a:extLst>
          </p:cNvPr>
          <p:cNvSpPr>
            <a:spLocks noGrp="1"/>
          </p:cNvSpPr>
          <p:nvPr>
            <p:ph type="subTitle" idx="1"/>
          </p:nvPr>
        </p:nvSpPr>
        <p:spPr>
          <a:xfrm>
            <a:off x="7851631" y="1122363"/>
            <a:ext cx="2816368" cy="4287834"/>
          </a:xfrm>
        </p:spPr>
        <p:txBody>
          <a:bodyPr anchor="ctr">
            <a:normAutofit/>
          </a:bodyPr>
          <a:lstStyle/>
          <a:p>
            <a:r>
              <a:rPr lang="it-IT" sz="2400" dirty="0"/>
              <a:t>IDENTIFICATION AND AUTHENTICATION </a:t>
            </a:r>
          </a:p>
        </p:txBody>
      </p:sp>
      <p:cxnSp>
        <p:nvCxnSpPr>
          <p:cNvPr id="68" name="Straight Connector 67">
            <a:extLst>
              <a:ext uri="{FF2B5EF4-FFF2-40B4-BE49-F238E27FC236}">
                <a16:creationId xmlns:a16="http://schemas.microsoft.com/office/drawing/2014/main" id="{D902DA06-324A-48CE-8C20-94535480A6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133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16665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4692CC-09E1-15FF-CA39-150791BDD4C3}"/>
              </a:ext>
            </a:extLst>
          </p:cNvPr>
          <p:cNvSpPr>
            <a:spLocks noGrp="1"/>
          </p:cNvSpPr>
          <p:nvPr>
            <p:ph type="title"/>
          </p:nvPr>
        </p:nvSpPr>
        <p:spPr/>
        <p:txBody>
          <a:bodyPr/>
          <a:lstStyle/>
          <a:p>
            <a:pPr algn="ctr"/>
            <a:r>
              <a:rPr lang="it-IT" dirty="0"/>
              <a:t>Identity Assurance Level</a:t>
            </a:r>
          </a:p>
        </p:txBody>
      </p:sp>
      <p:sp>
        <p:nvSpPr>
          <p:cNvPr id="3" name="Segnaposto contenuto 2">
            <a:extLst>
              <a:ext uri="{FF2B5EF4-FFF2-40B4-BE49-F238E27FC236}">
                <a16:creationId xmlns:a16="http://schemas.microsoft.com/office/drawing/2014/main" id="{161828BD-BCDB-5D1F-18A4-1675A536C71C}"/>
              </a:ext>
            </a:extLst>
          </p:cNvPr>
          <p:cNvSpPr>
            <a:spLocks noGrp="1"/>
          </p:cNvSpPr>
          <p:nvPr>
            <p:ph idx="1"/>
          </p:nvPr>
        </p:nvSpPr>
        <p:spPr>
          <a:xfrm>
            <a:off x="1141412" y="2212165"/>
            <a:ext cx="9905999" cy="3541714"/>
          </a:xfrm>
        </p:spPr>
        <p:txBody>
          <a:bodyPr>
            <a:normAutofit fontScale="55000" lnSpcReduction="20000"/>
          </a:bodyPr>
          <a:lstStyle/>
          <a:p>
            <a:pPr marL="0" indent="0">
              <a:buNone/>
            </a:pPr>
            <a:r>
              <a:rPr lang="it-IT" dirty="0"/>
              <a:t>Il NIST (National Institute of Standards and Technology) definisce l'Identity Assurance Level (IAL) come una categorizzazione che esprime il grado di fiducia nella veridicità dell'identità dichiarata da un richiedente.</a:t>
            </a:r>
          </a:p>
          <a:p>
            <a:pPr marL="0" indent="0">
              <a:buNone/>
            </a:pPr>
            <a:r>
              <a:rPr lang="it-IT" dirty="0"/>
              <a:t>L'IAL è suddiviso in tre livelli, come descritto nel documento NIST 800-63A:</a:t>
            </a:r>
          </a:p>
          <a:p>
            <a:r>
              <a:rPr lang="it-IT" dirty="0"/>
              <a:t>Primo livello (IAL-1): Questo è il livello di fiducia più basso e meno rigoroso, in cui non è richiesta alcuna verifica. Gli attributi sono generalmente autoassegnati dall'utente, ad esempio attraverso la creazione di un account di posta elettronica per affermare la propria identità.</a:t>
            </a:r>
          </a:p>
          <a:p>
            <a:r>
              <a:rPr lang="it-IT" dirty="0"/>
              <a:t>Secondo livello (IAL-2): A questo livello, viene richiesta una verifica di identità basata su documenti. L'utente deve fornire prove che sostengano la sua identità, come ad esempio la presentazione di un documento di identità valido. Questo livello offre un grado maggiore di fiducia rispetto al primo, poiché implica una verifica più sostanziale.</a:t>
            </a:r>
          </a:p>
          <a:p>
            <a:r>
              <a:rPr lang="it-IT" dirty="0"/>
              <a:t>Terzo livello (IAL-3): Il terzo livello è il più elevato in termini di fiducia. Richiede una verifica più approfondita e robusta rispetto al secondo livello. Le prove di identità possono includere processi di verifica in persona o attraverso mezzi elettronici altamente affidabili. Questo livello è comunemente associato a contesti in cui è cruciale garantire un alto grado di sicurezza e fiducia nelle identità coinvolti.</a:t>
            </a:r>
            <a:br>
              <a:rPr lang="it-IT" dirty="0"/>
            </a:br>
            <a:endParaRPr lang="it-IT" dirty="0"/>
          </a:p>
          <a:p>
            <a:pPr marL="0" indent="0">
              <a:buNone/>
            </a:pPr>
            <a:r>
              <a:rPr lang="it-IT" dirty="0"/>
              <a:t>Il livello implementato dall’applicazione è IAL-1.</a:t>
            </a:r>
          </a:p>
        </p:txBody>
      </p:sp>
    </p:spTree>
    <p:extLst>
      <p:ext uri="{BB962C8B-B14F-4D97-AF65-F5344CB8AC3E}">
        <p14:creationId xmlns:p14="http://schemas.microsoft.com/office/powerpoint/2010/main" val="16548810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4692CC-09E1-15FF-CA39-150791BDD4C3}"/>
              </a:ext>
            </a:extLst>
          </p:cNvPr>
          <p:cNvSpPr>
            <a:spLocks noGrp="1"/>
          </p:cNvSpPr>
          <p:nvPr>
            <p:ph type="title"/>
          </p:nvPr>
        </p:nvSpPr>
        <p:spPr/>
        <p:txBody>
          <a:bodyPr/>
          <a:lstStyle/>
          <a:p>
            <a:pPr algn="ctr"/>
            <a:r>
              <a:rPr lang="it-IT" dirty="0" err="1"/>
              <a:t>Authenticator</a:t>
            </a:r>
            <a:r>
              <a:rPr lang="it-IT" dirty="0"/>
              <a:t> Assurance Level</a:t>
            </a:r>
          </a:p>
        </p:txBody>
      </p:sp>
      <p:sp>
        <p:nvSpPr>
          <p:cNvPr id="3" name="Segnaposto contenuto 2">
            <a:extLst>
              <a:ext uri="{FF2B5EF4-FFF2-40B4-BE49-F238E27FC236}">
                <a16:creationId xmlns:a16="http://schemas.microsoft.com/office/drawing/2014/main" id="{161828BD-BCDB-5D1F-18A4-1675A536C71C}"/>
              </a:ext>
            </a:extLst>
          </p:cNvPr>
          <p:cNvSpPr>
            <a:spLocks noGrp="1"/>
          </p:cNvSpPr>
          <p:nvPr>
            <p:ph idx="1"/>
          </p:nvPr>
        </p:nvSpPr>
        <p:spPr>
          <a:xfrm>
            <a:off x="1141412" y="2212164"/>
            <a:ext cx="9905999" cy="3908717"/>
          </a:xfrm>
        </p:spPr>
        <p:txBody>
          <a:bodyPr>
            <a:normAutofit fontScale="70000" lnSpcReduction="20000"/>
          </a:bodyPr>
          <a:lstStyle/>
          <a:p>
            <a:pPr marL="0" indent="0">
              <a:buNone/>
            </a:pPr>
            <a:r>
              <a:rPr lang="it-IT" dirty="0"/>
              <a:t>L'AAL (</a:t>
            </a:r>
            <a:r>
              <a:rPr lang="it-IT" dirty="0" err="1"/>
              <a:t>Authenticator</a:t>
            </a:r>
            <a:r>
              <a:rPr lang="it-IT" dirty="0"/>
              <a:t> Assurance Level) è un'altra categorizzazione definita dal NIST (National Institute of Standards and Technology), e indica il livello di sicurezza dell'autenticazione in un sistema.</a:t>
            </a:r>
          </a:p>
          <a:p>
            <a:r>
              <a:rPr lang="it-IT" dirty="0"/>
              <a:t>Primo livello (AAL-1): Questo livello rappresenta un'autenticazione di base. Richiede l'uso di credenziali univoche, ma la verifica può essere gestita in modo relativamente semplice. Ad esempio, l'autenticazione può essere basata su password o altri metodi di autenticazione a un solo fattore.</a:t>
            </a:r>
          </a:p>
          <a:p>
            <a:r>
              <a:rPr lang="it-IT" dirty="0"/>
              <a:t>Secondo livello (AAL-2): A questo livello, l'autenticazione è più robusta rispetto al primo livello. Richiede solitamente la verifica attraverso più fattori. Ad esempio, oltre alla password, potrebbe richiedere l'uso di un dispositivo di autenticazione secondario o la risposta a domande di sicurezza specifiche.</a:t>
            </a:r>
          </a:p>
          <a:p>
            <a:r>
              <a:rPr lang="it-IT" dirty="0"/>
              <a:t>Terzo livello (AAL-3): Il terzo livello di AAL implica un'autenticazione più avanzata. Può richiedere la verifica di identità mediante processi più complessi, come l'utilizzo di token crittografici o la scansione biometrica. L'obiettivo è garantire un livello superiore di sicurezza rispetto ai livelli precedenti.</a:t>
            </a:r>
          </a:p>
          <a:p>
            <a:pPr marL="0" indent="0">
              <a:buNone/>
            </a:pPr>
            <a:r>
              <a:rPr lang="it-IT" dirty="0"/>
              <a:t>Il livello implementato dall’applicazione è AAL-2.</a:t>
            </a:r>
          </a:p>
        </p:txBody>
      </p:sp>
    </p:spTree>
    <p:extLst>
      <p:ext uri="{BB962C8B-B14F-4D97-AF65-F5344CB8AC3E}">
        <p14:creationId xmlns:p14="http://schemas.microsoft.com/office/powerpoint/2010/main" val="2874266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egnaposto contenuto 4">
            <a:extLst>
              <a:ext uri="{FF2B5EF4-FFF2-40B4-BE49-F238E27FC236}">
                <a16:creationId xmlns:a16="http://schemas.microsoft.com/office/drawing/2014/main" id="{609FADCF-8B37-1974-C2C5-63E3628EB7FB}"/>
              </a:ext>
            </a:extLst>
          </p:cNvPr>
          <p:cNvPicPr>
            <a:picLocks noChangeAspect="1"/>
          </p:cNvPicPr>
          <p:nvPr/>
        </p:nvPicPr>
        <p:blipFill>
          <a:blip r:embed="rId2"/>
          <a:stretch>
            <a:fillRect/>
          </a:stretch>
        </p:blipFill>
        <p:spPr>
          <a:xfrm>
            <a:off x="4052260" y="-1855"/>
            <a:ext cx="11280705" cy="6858000"/>
          </a:xfrm>
          <a:prstGeom prst="rect">
            <a:avLst/>
          </a:prstGeom>
        </p:spPr>
      </p:pic>
      <p:pic>
        <p:nvPicPr>
          <p:cNvPr id="14"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6" name="Rectangle 15">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olo 1">
            <a:extLst>
              <a:ext uri="{FF2B5EF4-FFF2-40B4-BE49-F238E27FC236}">
                <a16:creationId xmlns:a16="http://schemas.microsoft.com/office/drawing/2014/main" id="{147448C8-F90B-8D84-13EC-2956AA09F01A}"/>
              </a:ext>
            </a:extLst>
          </p:cNvPr>
          <p:cNvSpPr>
            <a:spLocks noGrp="1"/>
          </p:cNvSpPr>
          <p:nvPr>
            <p:ph type="title"/>
          </p:nvPr>
        </p:nvSpPr>
        <p:spPr>
          <a:xfrm>
            <a:off x="855266" y="618518"/>
            <a:ext cx="2851417" cy="1478570"/>
          </a:xfrm>
        </p:spPr>
        <p:txBody>
          <a:bodyPr>
            <a:normAutofit/>
          </a:bodyPr>
          <a:lstStyle/>
          <a:p>
            <a:r>
              <a:rPr lang="it-IT" sz="3200" dirty="0" err="1">
                <a:solidFill>
                  <a:srgbClr val="FFFFFF"/>
                </a:solidFill>
              </a:rPr>
              <a:t>Studyapp</a:t>
            </a:r>
            <a:endParaRPr lang="it-IT" sz="3200" dirty="0">
              <a:solidFill>
                <a:srgbClr val="FFFFFF"/>
              </a:solidFill>
            </a:endParaRPr>
          </a:p>
        </p:txBody>
      </p:sp>
      <p:grpSp>
        <p:nvGrpSpPr>
          <p:cNvPr id="20" name="Group 19">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1"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it-IT"/>
            </a:p>
          </p:txBody>
        </p:sp>
        <p:sp>
          <p:nvSpPr>
            <p:cNvPr id="22"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3"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4"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5"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6"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7"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8"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9"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0"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1"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2"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it-IT"/>
            </a:p>
          </p:txBody>
        </p:sp>
        <p:sp>
          <p:nvSpPr>
            <p:cNvPr id="33"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4"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5"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6"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7"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it-IT"/>
            </a:p>
          </p:txBody>
        </p:sp>
        <p:sp>
          <p:nvSpPr>
            <p:cNvPr id="38"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9"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0"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1"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2"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3"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4"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5"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6"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7"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grpSp>
      <p:sp>
        <p:nvSpPr>
          <p:cNvPr id="10" name="Segnaposto contenuto 9">
            <a:extLst>
              <a:ext uri="{FF2B5EF4-FFF2-40B4-BE49-F238E27FC236}">
                <a16:creationId xmlns:a16="http://schemas.microsoft.com/office/drawing/2014/main" id="{600F7E30-6450-24E7-6147-D9B5CA9D03BA}"/>
              </a:ext>
            </a:extLst>
          </p:cNvPr>
          <p:cNvSpPr>
            <a:spLocks noGrp="1"/>
          </p:cNvSpPr>
          <p:nvPr>
            <p:ph idx="1"/>
          </p:nvPr>
        </p:nvSpPr>
        <p:spPr>
          <a:xfrm>
            <a:off x="1141412" y="2249487"/>
            <a:ext cx="2479047" cy="3541714"/>
          </a:xfrm>
        </p:spPr>
        <p:txBody>
          <a:bodyPr>
            <a:normAutofit lnSpcReduction="10000"/>
          </a:bodyPr>
          <a:lstStyle/>
          <a:p>
            <a:pPr marL="0" indent="0">
              <a:buNone/>
            </a:pPr>
            <a:r>
              <a:rPr lang="it-IT" dirty="0">
                <a:solidFill>
                  <a:schemeClr val="bg1"/>
                </a:solidFill>
              </a:rPr>
              <a:t>L’interfaccia per l’utente fornisce viste nel quale creare gruppi e sessioni e una dashboard per vedere informazioni utili.</a:t>
            </a:r>
          </a:p>
        </p:txBody>
      </p:sp>
    </p:spTree>
    <p:extLst>
      <p:ext uri="{BB962C8B-B14F-4D97-AF65-F5344CB8AC3E}">
        <p14:creationId xmlns:p14="http://schemas.microsoft.com/office/powerpoint/2010/main" val="810504624"/>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EF8245-1AC6-B9DC-F6FE-ECBC259E567E}"/>
              </a:ext>
            </a:extLst>
          </p:cNvPr>
          <p:cNvSpPr>
            <a:spLocks noGrp="1"/>
          </p:cNvSpPr>
          <p:nvPr>
            <p:ph type="title"/>
          </p:nvPr>
        </p:nvSpPr>
        <p:spPr>
          <a:xfrm>
            <a:off x="762000" y="1524000"/>
            <a:ext cx="10668000" cy="836645"/>
          </a:xfrm>
        </p:spPr>
        <p:txBody>
          <a:bodyPr>
            <a:normAutofit/>
          </a:bodyPr>
          <a:lstStyle/>
          <a:p>
            <a:pPr algn="ctr"/>
            <a:r>
              <a:rPr lang="it-IT" dirty="0"/>
              <a:t>IA-02</a:t>
            </a:r>
            <a:br>
              <a:rPr lang="it-IT" dirty="0"/>
            </a:br>
            <a:r>
              <a:rPr lang="en-US" sz="1800" dirty="0">
                <a:effectLst/>
                <a:latin typeface="Calibri" panose="020F0502020204030204" pitchFamily="34" charset="0"/>
                <a:ea typeface="Calibri" panose="020F0502020204030204" pitchFamily="34" charset="0"/>
                <a:cs typeface="Times New Roman" panose="02020603050405020304" pitchFamily="18" charset="0"/>
              </a:rPr>
              <a:t>IDENTIFICATION AND AUTHENTICATION (ORGANIZATIONAL USERS)</a:t>
            </a:r>
            <a:endParaRPr lang="it-IT" dirty="0"/>
          </a:p>
        </p:txBody>
      </p:sp>
      <p:sp>
        <p:nvSpPr>
          <p:cNvPr id="3" name="Segnaposto testo 2">
            <a:extLst>
              <a:ext uri="{FF2B5EF4-FFF2-40B4-BE49-F238E27FC236}">
                <a16:creationId xmlns:a16="http://schemas.microsoft.com/office/drawing/2014/main" id="{AE4E7DAC-307C-FDD0-3690-CA9D94FF4131}"/>
              </a:ext>
            </a:extLst>
          </p:cNvPr>
          <p:cNvSpPr>
            <a:spLocks noGrp="1"/>
          </p:cNvSpPr>
          <p:nvPr>
            <p:ph type="body" idx="1"/>
          </p:nvPr>
        </p:nvSpPr>
        <p:spPr>
          <a:xfrm>
            <a:off x="762000" y="2360645"/>
            <a:ext cx="10668000" cy="3735355"/>
          </a:xfrm>
        </p:spPr>
        <p:txBody>
          <a:bodyPr>
            <a:normAutofit fontScale="77500" lnSpcReduction="20000"/>
          </a:bodyPr>
          <a:lstStyle/>
          <a:p>
            <a:r>
              <a:rPr lang="it-IT" sz="1800" i="1" dirty="0"/>
              <a:t>Identificare e autenticare in modo univoco gli utenti dell'organizzazione e associare tale identificazione univoca ai processi che agiscono per conto di tali utenti.</a:t>
            </a:r>
          </a:p>
          <a:p>
            <a:pPr algn="just"/>
            <a:r>
              <a:rPr lang="it-IT" sz="1800" i="1" dirty="0"/>
              <a:t>Enhancement:</a:t>
            </a:r>
          </a:p>
          <a:p>
            <a:pPr lvl="1" algn="just"/>
            <a:r>
              <a:rPr lang="en-US" sz="1800" b="1" i="1" dirty="0"/>
              <a:t>IA-02(01): MULTI-FACTOR AUTHENTICATION TO PRIVILEGED ACCOUNTS</a:t>
            </a:r>
          </a:p>
          <a:p>
            <a:pPr lvl="1" algn="just"/>
            <a:r>
              <a:rPr lang="en-US" sz="1800" b="1" i="1" dirty="0"/>
              <a:t>IA-02(02): MULTI-FACTOR AUTHENTICATION TO NON-PRIVILEGED ACCOUNTS</a:t>
            </a:r>
          </a:p>
          <a:p>
            <a:pPr lvl="1" algn="just"/>
            <a:r>
              <a:rPr lang="en-US" sz="1800" b="1" i="1" dirty="0"/>
              <a:t>IA-02(08): ACCESS TO ACCOUNTS — REPLAY RESISTANT</a:t>
            </a:r>
          </a:p>
          <a:p>
            <a:pPr lvl="1" algn="just"/>
            <a:endParaRPr lang="en-US" sz="1800" b="1" i="1" dirty="0"/>
          </a:p>
          <a:p>
            <a:r>
              <a:rPr lang="it-IT" dirty="0"/>
              <a:t>Gli utenti, attraverso </a:t>
            </a:r>
            <a:r>
              <a:rPr lang="it-IT" dirty="0" err="1"/>
              <a:t>Keycloak</a:t>
            </a:r>
            <a:r>
              <a:rPr lang="it-IT" dirty="0"/>
              <a:t>, vengono identificati in modo univoco tramite il loro nome utente e autenticati mediante l'uso combinato di nome utente e password. </a:t>
            </a:r>
            <a:r>
              <a:rPr lang="it-IT" dirty="0" err="1"/>
              <a:t>Keycloak</a:t>
            </a:r>
            <a:r>
              <a:rPr lang="it-IT" dirty="0"/>
              <a:t> implementa un sistema di autenticazione a due fattori mediante l'utilizzo di one-time password (OTP), offrendo la possibilità di sfruttare vari servizi in questo contesto.</a:t>
            </a:r>
          </a:p>
          <a:p>
            <a:r>
              <a:rPr lang="it-IT" dirty="0"/>
              <a:t>Il processo di autorizzazione di </a:t>
            </a:r>
            <a:r>
              <a:rPr lang="it-IT" dirty="0" err="1"/>
              <a:t>OpenID</a:t>
            </a:r>
            <a:r>
              <a:rPr lang="it-IT" dirty="0"/>
              <a:t> Connect fa uso di uno scambio di "</a:t>
            </a:r>
            <a:r>
              <a:rPr lang="it-IT" dirty="0" err="1"/>
              <a:t>nonce</a:t>
            </a:r>
            <a:r>
              <a:rPr lang="it-IT" dirty="0"/>
              <a:t>", valido una sola volta, per richiedere a </a:t>
            </a:r>
            <a:r>
              <a:rPr lang="it-IT" dirty="0" err="1"/>
              <a:t>Keycloak</a:t>
            </a:r>
            <a:r>
              <a:rPr lang="it-IT" dirty="0"/>
              <a:t> il rilascio del token di sessione e del token di autorizzazione. Grazie a questa validità singola, si evitano possibili attacchi di tipo Replay.</a:t>
            </a:r>
          </a:p>
        </p:txBody>
      </p:sp>
    </p:spTree>
    <p:extLst>
      <p:ext uri="{BB962C8B-B14F-4D97-AF65-F5344CB8AC3E}">
        <p14:creationId xmlns:p14="http://schemas.microsoft.com/office/powerpoint/2010/main" val="35613719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EF8245-1AC6-B9DC-F6FE-ECBC259E567E}"/>
              </a:ext>
            </a:extLst>
          </p:cNvPr>
          <p:cNvSpPr>
            <a:spLocks noGrp="1"/>
          </p:cNvSpPr>
          <p:nvPr>
            <p:ph type="title"/>
          </p:nvPr>
        </p:nvSpPr>
        <p:spPr/>
        <p:txBody>
          <a:bodyPr>
            <a:normAutofit/>
          </a:bodyPr>
          <a:lstStyle/>
          <a:p>
            <a:pPr algn="ctr"/>
            <a:r>
              <a:rPr lang="it-IT" dirty="0"/>
              <a:t>IA-02</a:t>
            </a:r>
            <a:br>
              <a:rPr lang="it-IT" dirty="0"/>
            </a:br>
            <a:r>
              <a:rPr lang="en-US" sz="1800" dirty="0">
                <a:effectLst/>
                <a:latin typeface="Calibri" panose="020F0502020204030204" pitchFamily="34" charset="0"/>
                <a:ea typeface="Calibri" panose="020F0502020204030204" pitchFamily="34" charset="0"/>
                <a:cs typeface="Times New Roman" panose="02020603050405020304" pitchFamily="18" charset="0"/>
              </a:rPr>
              <a:t>IDENTIFICATION AND AUTHENTICATION (ORGANIZATIONAL USERS)</a:t>
            </a:r>
            <a:endParaRPr lang="it-IT" dirty="0"/>
          </a:p>
        </p:txBody>
      </p:sp>
      <p:pic>
        <p:nvPicPr>
          <p:cNvPr id="5" name="Segnaposto contenuto 4">
            <a:extLst>
              <a:ext uri="{FF2B5EF4-FFF2-40B4-BE49-F238E27FC236}">
                <a16:creationId xmlns:a16="http://schemas.microsoft.com/office/drawing/2014/main" id="{D925AA30-79E9-D56F-CF0E-096E7CA0616A}"/>
              </a:ext>
            </a:extLst>
          </p:cNvPr>
          <p:cNvPicPr>
            <a:picLocks noGrp="1" noChangeAspect="1"/>
          </p:cNvPicPr>
          <p:nvPr>
            <p:ph idx="1"/>
          </p:nvPr>
        </p:nvPicPr>
        <p:blipFill rotWithShape="1">
          <a:blip r:embed="rId2"/>
          <a:srcRect l="765"/>
          <a:stretch/>
        </p:blipFill>
        <p:spPr>
          <a:xfrm>
            <a:off x="4410075" y="1773237"/>
            <a:ext cx="3394846" cy="4711451"/>
          </a:xfrm>
        </p:spPr>
      </p:pic>
    </p:spTree>
    <p:extLst>
      <p:ext uri="{BB962C8B-B14F-4D97-AF65-F5344CB8AC3E}">
        <p14:creationId xmlns:p14="http://schemas.microsoft.com/office/powerpoint/2010/main" val="35992824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EF8245-1AC6-B9DC-F6FE-ECBC259E567E}"/>
              </a:ext>
            </a:extLst>
          </p:cNvPr>
          <p:cNvSpPr>
            <a:spLocks noGrp="1"/>
          </p:cNvSpPr>
          <p:nvPr>
            <p:ph type="title"/>
          </p:nvPr>
        </p:nvSpPr>
        <p:spPr>
          <a:xfrm>
            <a:off x="762000" y="1524000"/>
            <a:ext cx="10668000" cy="836645"/>
          </a:xfrm>
        </p:spPr>
        <p:txBody>
          <a:bodyPr>
            <a:normAutofit/>
          </a:bodyPr>
          <a:lstStyle/>
          <a:p>
            <a:pPr algn="ctr"/>
            <a:r>
              <a:rPr lang="it-IT" dirty="0"/>
              <a:t>IA-03</a:t>
            </a:r>
            <a:br>
              <a:rPr lang="it-IT" dirty="0"/>
            </a:br>
            <a:r>
              <a:rPr lang="it-IT" sz="1800" dirty="0">
                <a:effectLst/>
                <a:latin typeface="Calibri" panose="020F0502020204030204" pitchFamily="34" charset="0"/>
                <a:ea typeface="Calibri" panose="020F0502020204030204" pitchFamily="34" charset="0"/>
                <a:cs typeface="Times New Roman" panose="02020603050405020304" pitchFamily="18" charset="0"/>
              </a:rPr>
              <a:t>DEVICE IDENTIFICATION AND AUTHENTICATION</a:t>
            </a:r>
            <a:endParaRPr lang="it-IT" dirty="0"/>
          </a:p>
        </p:txBody>
      </p:sp>
      <p:sp>
        <p:nvSpPr>
          <p:cNvPr id="3" name="Segnaposto testo 2">
            <a:extLst>
              <a:ext uri="{FF2B5EF4-FFF2-40B4-BE49-F238E27FC236}">
                <a16:creationId xmlns:a16="http://schemas.microsoft.com/office/drawing/2014/main" id="{AE4E7DAC-307C-FDD0-3690-CA9D94FF4131}"/>
              </a:ext>
            </a:extLst>
          </p:cNvPr>
          <p:cNvSpPr>
            <a:spLocks noGrp="1"/>
          </p:cNvSpPr>
          <p:nvPr>
            <p:ph type="body" idx="1"/>
          </p:nvPr>
        </p:nvSpPr>
        <p:spPr>
          <a:xfrm>
            <a:off x="762000" y="2360645"/>
            <a:ext cx="10668000" cy="3735355"/>
          </a:xfrm>
        </p:spPr>
        <p:txBody>
          <a:bodyPr>
            <a:normAutofit/>
          </a:bodyPr>
          <a:lstStyle/>
          <a:p>
            <a:r>
              <a:rPr lang="it-IT" sz="1800" i="1" dirty="0"/>
              <a:t>Identificare univocamente e autenticare i dispositivi prima di stabilire una connessione locale, remota o per mezzo della rete.</a:t>
            </a:r>
            <a:endParaRPr lang="it-IT" i="1" dirty="0"/>
          </a:p>
          <a:p>
            <a:endParaRPr lang="it-IT" sz="1800" dirty="0">
              <a:ea typeface="+mn-lt"/>
              <a:cs typeface="+mn-lt"/>
            </a:endParaRPr>
          </a:p>
          <a:p>
            <a:pPr marL="0" indent="0">
              <a:lnSpc>
                <a:spcPct val="90000"/>
              </a:lnSpc>
              <a:spcBef>
                <a:spcPts val="0"/>
              </a:spcBef>
              <a:spcAft>
                <a:spcPts val="800"/>
              </a:spcAft>
              <a:buNone/>
            </a:pPr>
            <a:r>
              <a:rPr lang="it-IT" dirty="0">
                <a:ea typeface="+mn-lt"/>
                <a:cs typeface="+mn-lt"/>
              </a:rPr>
              <a:t>Attraverso </a:t>
            </a:r>
            <a:r>
              <a:rPr lang="it-IT" dirty="0" err="1">
                <a:ea typeface="+mn-lt"/>
                <a:cs typeface="+mn-lt"/>
              </a:rPr>
              <a:t>Keycloak</a:t>
            </a:r>
            <a:r>
              <a:rPr lang="it-IT" dirty="0">
                <a:ea typeface="+mn-lt"/>
                <a:cs typeface="+mn-lt"/>
              </a:rPr>
              <a:t>, è possibile monitorare le sessioni degli utenti, considerando gli indirizzi da cui vengono generati i token di autenticazione. Questo impedisce l'autorizzazione nel caso in cui l'accesso venga tentato da un indirizzo IP diverso.</a:t>
            </a:r>
            <a:endParaRPr lang="it-IT" dirty="0"/>
          </a:p>
        </p:txBody>
      </p:sp>
    </p:spTree>
    <p:extLst>
      <p:ext uri="{BB962C8B-B14F-4D97-AF65-F5344CB8AC3E}">
        <p14:creationId xmlns:p14="http://schemas.microsoft.com/office/powerpoint/2010/main" val="556387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EF8245-1AC6-B9DC-F6FE-ECBC259E567E}"/>
              </a:ext>
            </a:extLst>
          </p:cNvPr>
          <p:cNvSpPr>
            <a:spLocks noGrp="1"/>
          </p:cNvSpPr>
          <p:nvPr>
            <p:ph type="title"/>
          </p:nvPr>
        </p:nvSpPr>
        <p:spPr/>
        <p:txBody>
          <a:bodyPr>
            <a:normAutofit/>
          </a:bodyPr>
          <a:lstStyle/>
          <a:p>
            <a:pPr algn="ctr"/>
            <a:r>
              <a:rPr lang="it-IT" dirty="0"/>
              <a:t>IA-03</a:t>
            </a:r>
            <a:br>
              <a:rPr lang="it-IT" dirty="0"/>
            </a:br>
            <a:r>
              <a:rPr lang="it-IT" sz="1800" dirty="0">
                <a:effectLst/>
                <a:latin typeface="Calibri" panose="020F0502020204030204" pitchFamily="34" charset="0"/>
                <a:ea typeface="Calibri" panose="020F0502020204030204" pitchFamily="34" charset="0"/>
                <a:cs typeface="Times New Roman" panose="02020603050405020304" pitchFamily="18" charset="0"/>
              </a:rPr>
              <a:t>DEVICE IDENTIFICATION AND AUTHENTICATION</a:t>
            </a:r>
            <a:endParaRPr lang="it-IT" dirty="0"/>
          </a:p>
        </p:txBody>
      </p:sp>
      <p:pic>
        <p:nvPicPr>
          <p:cNvPr id="6" name="Segnaposto contenuto 5">
            <a:extLst>
              <a:ext uri="{FF2B5EF4-FFF2-40B4-BE49-F238E27FC236}">
                <a16:creationId xmlns:a16="http://schemas.microsoft.com/office/drawing/2014/main" id="{297822B9-35F8-D178-A20E-3C37F41D7EF2}"/>
              </a:ext>
            </a:extLst>
          </p:cNvPr>
          <p:cNvPicPr>
            <a:picLocks noGrp="1" noChangeAspect="1"/>
          </p:cNvPicPr>
          <p:nvPr>
            <p:ph idx="1"/>
          </p:nvPr>
        </p:nvPicPr>
        <p:blipFill>
          <a:blip r:embed="rId2"/>
          <a:stretch>
            <a:fillRect/>
          </a:stretch>
        </p:blipFill>
        <p:spPr>
          <a:xfrm>
            <a:off x="1141413" y="2604668"/>
            <a:ext cx="9906000" cy="2831352"/>
          </a:xfrm>
        </p:spPr>
      </p:pic>
    </p:spTree>
    <p:extLst>
      <p:ext uri="{BB962C8B-B14F-4D97-AF65-F5344CB8AC3E}">
        <p14:creationId xmlns:p14="http://schemas.microsoft.com/office/powerpoint/2010/main" val="1185962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EF8245-1AC6-B9DC-F6FE-ECBC259E567E}"/>
              </a:ext>
            </a:extLst>
          </p:cNvPr>
          <p:cNvSpPr>
            <a:spLocks noGrp="1"/>
          </p:cNvSpPr>
          <p:nvPr>
            <p:ph type="title"/>
          </p:nvPr>
        </p:nvSpPr>
        <p:spPr>
          <a:xfrm>
            <a:off x="762000" y="1524000"/>
            <a:ext cx="10668000" cy="836645"/>
          </a:xfrm>
        </p:spPr>
        <p:txBody>
          <a:bodyPr>
            <a:normAutofit/>
          </a:bodyPr>
          <a:lstStyle/>
          <a:p>
            <a:pPr algn="ctr"/>
            <a:r>
              <a:rPr lang="it-IT" dirty="0"/>
              <a:t>IA-04</a:t>
            </a:r>
            <a:br>
              <a:rPr lang="it-IT" dirty="0"/>
            </a:br>
            <a:r>
              <a:rPr lang="en-US" sz="1800" dirty="0">
                <a:effectLst/>
                <a:latin typeface="Calibri" panose="020F0502020204030204" pitchFamily="34" charset="0"/>
                <a:ea typeface="Calibri" panose="020F0502020204030204" pitchFamily="34" charset="0"/>
                <a:cs typeface="Times New Roman" panose="02020603050405020304" pitchFamily="18" charset="0"/>
              </a:rPr>
              <a:t>IDENTIFIER MANAGEMENT</a:t>
            </a:r>
            <a:endParaRPr lang="it-IT" dirty="0"/>
          </a:p>
        </p:txBody>
      </p:sp>
      <p:sp>
        <p:nvSpPr>
          <p:cNvPr id="3" name="Segnaposto testo 2">
            <a:extLst>
              <a:ext uri="{FF2B5EF4-FFF2-40B4-BE49-F238E27FC236}">
                <a16:creationId xmlns:a16="http://schemas.microsoft.com/office/drawing/2014/main" id="{AE4E7DAC-307C-FDD0-3690-CA9D94FF4131}"/>
              </a:ext>
            </a:extLst>
          </p:cNvPr>
          <p:cNvSpPr>
            <a:spLocks noGrp="1"/>
          </p:cNvSpPr>
          <p:nvPr>
            <p:ph type="body" idx="1"/>
          </p:nvPr>
        </p:nvSpPr>
        <p:spPr>
          <a:xfrm>
            <a:off x="762000" y="2360645"/>
            <a:ext cx="10668000" cy="3735355"/>
          </a:xfrm>
        </p:spPr>
        <p:txBody>
          <a:bodyPr>
            <a:normAutofit fontScale="85000" lnSpcReduction="20000"/>
          </a:bodyPr>
          <a:lstStyle/>
          <a:p>
            <a:r>
              <a:rPr lang="it-IT" sz="1800" i="1" dirty="0"/>
              <a:t>Gestire gli identificatori di sistema:</a:t>
            </a:r>
          </a:p>
          <a:p>
            <a:pPr marL="342900" indent="-342900">
              <a:buFont typeface="+mj-lt"/>
              <a:buAutoNum type="alphaLcParenR"/>
            </a:pPr>
            <a:r>
              <a:rPr lang="it-IT" sz="1800" i="1" dirty="0"/>
              <a:t>Ricevendo l'autorizzazione da ruoli definiti dall'organizzazione ad assegnare un identificatore individuale, di gruppo, di ruolo, di servizio o di dispositivo;</a:t>
            </a:r>
          </a:p>
          <a:p>
            <a:pPr marL="342900" indent="-342900">
              <a:buFont typeface="+mj-lt"/>
              <a:buAutoNum type="alphaLcParenR"/>
            </a:pPr>
            <a:r>
              <a:rPr lang="it-IT" sz="1800" i="1" dirty="0"/>
              <a:t>Selezionare un identificatore che identifichi un individuo, un gruppo, un ruolo, un servizio o un dispositivo;</a:t>
            </a:r>
          </a:p>
          <a:p>
            <a:pPr marL="342900" indent="-342900">
              <a:buFont typeface="+mj-lt"/>
              <a:buAutoNum type="alphaLcParenR"/>
            </a:pPr>
            <a:r>
              <a:rPr lang="it-IT" sz="1800" i="1" dirty="0"/>
              <a:t>Assegnare l'identificatore all'individuo, al gruppo, al ruolo, al servizio o al dispositivo previsto; </a:t>
            </a:r>
          </a:p>
          <a:p>
            <a:pPr marL="342900" indent="-342900">
              <a:buFont typeface="+mj-lt"/>
              <a:buAutoNum type="alphaLcParenR"/>
            </a:pPr>
            <a:r>
              <a:rPr lang="it-IT" sz="1800" i="1" dirty="0"/>
              <a:t>Impedire il riutilizzo degli identificatori per [Assegnazione: periodo di tempo definito dall'organizzazione].</a:t>
            </a:r>
          </a:p>
          <a:p>
            <a:pPr algn="just"/>
            <a:r>
              <a:rPr lang="it-IT" sz="1800" dirty="0"/>
              <a:t>Enhancement:</a:t>
            </a:r>
          </a:p>
          <a:p>
            <a:pPr lvl="1" algn="just"/>
            <a:r>
              <a:rPr lang="en-US" sz="1800" b="1" dirty="0"/>
              <a:t>IA-04(0</a:t>
            </a:r>
            <a:r>
              <a:rPr lang="en-US" b="1" dirty="0"/>
              <a:t>4</a:t>
            </a:r>
            <a:r>
              <a:rPr lang="en-US" sz="1800" b="1" dirty="0"/>
              <a:t>):  IDENTIFY USER STATUS </a:t>
            </a:r>
          </a:p>
          <a:p>
            <a:pPr lvl="1" algn="just"/>
            <a:endParaRPr lang="en-US" sz="1800" b="1" i="1" dirty="0"/>
          </a:p>
          <a:p>
            <a:r>
              <a:rPr lang="it-IT" dirty="0"/>
              <a:t>Ogni utente possiede un identificativo statico (username) fornito all’atto di registrazione. Ogni identificatore è univoco ed assegnato all’utente. A supporto dell’univocità vi è un meccanismo di conferma tramite e-mail che permette l’assegnazione corretta e tracciata dell’account all’individuo.</a:t>
            </a:r>
          </a:p>
        </p:txBody>
      </p:sp>
    </p:spTree>
    <p:extLst>
      <p:ext uri="{BB962C8B-B14F-4D97-AF65-F5344CB8AC3E}">
        <p14:creationId xmlns:p14="http://schemas.microsoft.com/office/powerpoint/2010/main" val="6794156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EF8245-1AC6-B9DC-F6FE-ECBC259E567E}"/>
              </a:ext>
            </a:extLst>
          </p:cNvPr>
          <p:cNvSpPr>
            <a:spLocks noGrp="1"/>
          </p:cNvSpPr>
          <p:nvPr>
            <p:ph type="title"/>
          </p:nvPr>
        </p:nvSpPr>
        <p:spPr>
          <a:xfrm>
            <a:off x="762000" y="1524000"/>
            <a:ext cx="10668000" cy="836645"/>
          </a:xfrm>
        </p:spPr>
        <p:txBody>
          <a:bodyPr>
            <a:normAutofit/>
          </a:bodyPr>
          <a:lstStyle/>
          <a:p>
            <a:pPr algn="ctr"/>
            <a:r>
              <a:rPr lang="it-IT" dirty="0"/>
              <a:t>IA-05</a:t>
            </a:r>
            <a:br>
              <a:rPr lang="it-IT" dirty="0"/>
            </a:br>
            <a:r>
              <a:rPr lang="en-US" sz="1800" dirty="0">
                <a:effectLst/>
                <a:latin typeface="Calibri" panose="020F0502020204030204" pitchFamily="34" charset="0"/>
                <a:ea typeface="Calibri" panose="020F0502020204030204" pitchFamily="34" charset="0"/>
                <a:cs typeface="Times New Roman" panose="02020603050405020304" pitchFamily="18" charset="0"/>
              </a:rPr>
              <a:t>authenticator MANAGEMENT</a:t>
            </a:r>
            <a:endParaRPr lang="it-IT" dirty="0"/>
          </a:p>
        </p:txBody>
      </p:sp>
      <p:sp>
        <p:nvSpPr>
          <p:cNvPr id="3" name="Segnaposto testo 2">
            <a:extLst>
              <a:ext uri="{FF2B5EF4-FFF2-40B4-BE49-F238E27FC236}">
                <a16:creationId xmlns:a16="http://schemas.microsoft.com/office/drawing/2014/main" id="{AE4E7DAC-307C-FDD0-3690-CA9D94FF4131}"/>
              </a:ext>
            </a:extLst>
          </p:cNvPr>
          <p:cNvSpPr>
            <a:spLocks noGrp="1"/>
          </p:cNvSpPr>
          <p:nvPr>
            <p:ph type="body" idx="1"/>
          </p:nvPr>
        </p:nvSpPr>
        <p:spPr>
          <a:xfrm>
            <a:off x="762000" y="2360645"/>
            <a:ext cx="10668000" cy="3735355"/>
          </a:xfrm>
        </p:spPr>
        <p:txBody>
          <a:bodyPr>
            <a:normAutofit fontScale="47500" lnSpcReduction="20000"/>
          </a:bodyPr>
          <a:lstStyle/>
          <a:p>
            <a:r>
              <a:rPr lang="it-IT" sz="1800" i="1" dirty="0"/>
              <a:t>Gestire l'autenticatore in modo tale da:</a:t>
            </a:r>
          </a:p>
          <a:p>
            <a:pPr marL="342900" indent="-342900">
              <a:buFont typeface="+mj-lt"/>
              <a:buAutoNum type="alphaLcParenR"/>
            </a:pPr>
            <a:r>
              <a:rPr lang="it-IT" sz="1800" i="1" dirty="0"/>
              <a:t>Stabilire il contenuto iniziale dell'autenticatore per tutti gli autenticatori emessi dall'organizzazione;</a:t>
            </a:r>
          </a:p>
          <a:p>
            <a:pPr marL="342900" indent="-342900">
              <a:buFont typeface="+mj-lt"/>
              <a:buAutoNum type="alphaLcParenR"/>
            </a:pPr>
            <a:r>
              <a:rPr lang="it-IT" sz="1800" i="1" dirty="0"/>
              <a:t>Assicurarsi che gli autenticatori abbiano le risorse per l'uso previsto;</a:t>
            </a:r>
          </a:p>
          <a:p>
            <a:pPr marL="342900" indent="-342900">
              <a:buFont typeface="+mj-lt"/>
              <a:buAutoNum type="alphaLcParenR"/>
            </a:pPr>
            <a:r>
              <a:rPr lang="it-IT" sz="1800" i="1" dirty="0"/>
              <a:t>Stabilire e implementare procedure amministrative per la distribuzione iniziale degli autenticatori, per gli autenticatori persi, compromessi o danneggiati e per la revoca degli autenticatori;</a:t>
            </a:r>
          </a:p>
          <a:p>
            <a:pPr marL="342900" indent="-342900">
              <a:buFont typeface="+mj-lt"/>
              <a:buAutoNum type="alphaLcParenR"/>
            </a:pPr>
            <a:r>
              <a:rPr lang="it-IT" dirty="0"/>
              <a:t>Stabilire ed implementare procedure amministrative per la distribuzione iniziale degli autenticatori, per autenticatori smarriti, compromessi o danneggiati, e per la revoca degli autenticatori.</a:t>
            </a:r>
            <a:endParaRPr lang="it-IT" sz="1800" i="1" dirty="0"/>
          </a:p>
          <a:p>
            <a:pPr marL="342900" indent="-342900">
              <a:buFont typeface="+mj-lt"/>
              <a:buAutoNum type="alphaLcParenR"/>
            </a:pPr>
            <a:r>
              <a:rPr lang="it-IT" sz="1800" i="1" dirty="0"/>
              <a:t>Cambiare gli autenticatori predefiniti prima del primo utilizzo;</a:t>
            </a:r>
          </a:p>
          <a:p>
            <a:pPr marL="342900" indent="-342900">
              <a:buFont typeface="+mj-lt"/>
              <a:buAutoNum type="alphaLcParenR"/>
            </a:pPr>
            <a:r>
              <a:rPr lang="it-IT" sz="1800" i="1" dirty="0"/>
              <a:t>Cambiare o aggiornare gli autenticatori [Assegnazione: periodo di tempo definito dall'organizzazione per tipo di autenticatore] o quando si verificano [Assegnazione: eventi definiti dall'organizzazione]</a:t>
            </a:r>
          </a:p>
          <a:p>
            <a:pPr marL="342900" indent="-342900">
              <a:buFont typeface="+mj-lt"/>
              <a:buAutoNum type="alphaLcParenR"/>
            </a:pPr>
            <a:r>
              <a:rPr lang="it-IT" sz="1800" i="1" dirty="0"/>
              <a:t>Proteggere il contenuto dell'autenticatore dalla divulgazione e dalla modifica non autorizzata;</a:t>
            </a:r>
          </a:p>
          <a:p>
            <a:pPr marL="342900" indent="-342900">
              <a:buFont typeface="+mj-lt"/>
              <a:buAutoNum type="alphaLcParenR"/>
            </a:pPr>
            <a:r>
              <a:rPr lang="it-IT" sz="1800" i="1" dirty="0"/>
              <a:t>Richiedere agli individui di adottare, e ai dispositivi di implementare, controlli specifici per proteggere gli autenticatori; </a:t>
            </a:r>
          </a:p>
          <a:p>
            <a:pPr marL="342900" indent="-342900">
              <a:buFont typeface="+mj-lt"/>
              <a:buAutoNum type="alphaLcParenR"/>
            </a:pPr>
            <a:r>
              <a:rPr lang="it-IT" sz="1800" i="1" dirty="0"/>
              <a:t>Cambiare gli autenticatori per gli account di gruppo o di ruolo quando l'appartenenza a tali account cambia</a:t>
            </a:r>
          </a:p>
          <a:p>
            <a:pPr algn="just"/>
            <a:r>
              <a:rPr lang="it-IT" sz="1800" dirty="0"/>
              <a:t>Enhancement:</a:t>
            </a:r>
          </a:p>
          <a:p>
            <a:pPr lvl="1" algn="just"/>
            <a:r>
              <a:rPr lang="en-US" sz="1800" b="1" i="1" dirty="0"/>
              <a:t>IA-05(01): PASSWORD-BASED AUTHENTICATION</a:t>
            </a:r>
          </a:p>
          <a:p>
            <a:pPr lvl="1" algn="just"/>
            <a:r>
              <a:rPr lang="en-US" sz="1800" b="1" i="1" dirty="0"/>
              <a:t>IA-05(06): PROTECTION OF AUTHENTICATORS</a:t>
            </a:r>
          </a:p>
        </p:txBody>
      </p:sp>
    </p:spTree>
    <p:extLst>
      <p:ext uri="{BB962C8B-B14F-4D97-AF65-F5344CB8AC3E}">
        <p14:creationId xmlns:p14="http://schemas.microsoft.com/office/powerpoint/2010/main" val="8449573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EF8245-1AC6-B9DC-F6FE-ECBC259E567E}"/>
              </a:ext>
            </a:extLst>
          </p:cNvPr>
          <p:cNvSpPr>
            <a:spLocks noGrp="1"/>
          </p:cNvSpPr>
          <p:nvPr>
            <p:ph type="title"/>
          </p:nvPr>
        </p:nvSpPr>
        <p:spPr>
          <a:xfrm>
            <a:off x="762000" y="1524000"/>
            <a:ext cx="10668000" cy="836645"/>
          </a:xfrm>
        </p:spPr>
        <p:txBody>
          <a:bodyPr>
            <a:normAutofit/>
          </a:bodyPr>
          <a:lstStyle/>
          <a:p>
            <a:pPr algn="ctr"/>
            <a:r>
              <a:rPr lang="it-IT" dirty="0"/>
              <a:t>IA-05</a:t>
            </a:r>
            <a:br>
              <a:rPr lang="it-IT" dirty="0"/>
            </a:br>
            <a:r>
              <a:rPr lang="en-US" sz="1800" dirty="0">
                <a:effectLst/>
                <a:latin typeface="Calibri" panose="020F0502020204030204" pitchFamily="34" charset="0"/>
                <a:ea typeface="Calibri" panose="020F0502020204030204" pitchFamily="34" charset="0"/>
                <a:cs typeface="Times New Roman" panose="02020603050405020304" pitchFamily="18" charset="0"/>
              </a:rPr>
              <a:t>authenticator MANAGEMENT</a:t>
            </a:r>
            <a:endParaRPr lang="it-IT" dirty="0"/>
          </a:p>
        </p:txBody>
      </p:sp>
      <p:sp>
        <p:nvSpPr>
          <p:cNvPr id="3" name="Segnaposto testo 2">
            <a:extLst>
              <a:ext uri="{FF2B5EF4-FFF2-40B4-BE49-F238E27FC236}">
                <a16:creationId xmlns:a16="http://schemas.microsoft.com/office/drawing/2014/main" id="{AE4E7DAC-307C-FDD0-3690-CA9D94FF4131}"/>
              </a:ext>
            </a:extLst>
          </p:cNvPr>
          <p:cNvSpPr>
            <a:spLocks noGrp="1"/>
          </p:cNvSpPr>
          <p:nvPr>
            <p:ph type="body" idx="1"/>
          </p:nvPr>
        </p:nvSpPr>
        <p:spPr>
          <a:xfrm>
            <a:off x="762000" y="2360645"/>
            <a:ext cx="10668000" cy="3735355"/>
          </a:xfrm>
        </p:spPr>
        <p:txBody>
          <a:bodyPr>
            <a:normAutofit/>
          </a:bodyPr>
          <a:lstStyle/>
          <a:p>
            <a:endParaRPr lang="it-IT" sz="2000" dirty="0"/>
          </a:p>
          <a:p>
            <a:r>
              <a:rPr lang="it-IT" sz="2000" dirty="0"/>
              <a:t>Il processo di autenticazione e di gestione degli identificatore è gestito attraverso l'utilizzo di </a:t>
            </a:r>
            <a:r>
              <a:rPr lang="it-IT" sz="2000" dirty="0" err="1"/>
              <a:t>Keycloak</a:t>
            </a:r>
            <a:r>
              <a:rPr lang="it-IT" sz="2000" dirty="0"/>
              <a:t> come Identity Manager, il quale è utilizzato esclusivamente tramite HTTPS e offre un supporto sicuro e affidabile per la memorizzazione delle credenziali. </a:t>
            </a:r>
          </a:p>
          <a:p>
            <a:r>
              <a:rPr lang="it-IT" sz="2000" dirty="0"/>
              <a:t>Mediante </a:t>
            </a:r>
            <a:r>
              <a:rPr lang="it-IT" sz="2000" dirty="0" err="1"/>
              <a:t>Keycloak</a:t>
            </a:r>
            <a:r>
              <a:rPr lang="it-IT" sz="2000" dirty="0"/>
              <a:t> sono apportati vincoli sulle password inseribili in fase di registrazione.</a:t>
            </a:r>
            <a:endParaRPr lang="it-IT" dirty="0"/>
          </a:p>
        </p:txBody>
      </p:sp>
    </p:spTree>
    <p:extLst>
      <p:ext uri="{BB962C8B-B14F-4D97-AF65-F5344CB8AC3E}">
        <p14:creationId xmlns:p14="http://schemas.microsoft.com/office/powerpoint/2010/main" val="28785101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EF8245-1AC6-B9DC-F6FE-ECBC259E567E}"/>
              </a:ext>
            </a:extLst>
          </p:cNvPr>
          <p:cNvSpPr>
            <a:spLocks noGrp="1"/>
          </p:cNvSpPr>
          <p:nvPr>
            <p:ph type="title"/>
          </p:nvPr>
        </p:nvSpPr>
        <p:spPr/>
        <p:txBody>
          <a:bodyPr>
            <a:normAutofit/>
          </a:bodyPr>
          <a:lstStyle/>
          <a:p>
            <a:pPr algn="ctr"/>
            <a:r>
              <a:rPr lang="it-IT" dirty="0"/>
              <a:t>IA-05</a:t>
            </a:r>
            <a:br>
              <a:rPr lang="it-IT" dirty="0"/>
            </a:br>
            <a:r>
              <a:rPr lang="en-US" sz="1800" dirty="0">
                <a:effectLst/>
                <a:latin typeface="Calibri" panose="020F0502020204030204" pitchFamily="34" charset="0"/>
                <a:ea typeface="Calibri" panose="020F0502020204030204" pitchFamily="34" charset="0"/>
                <a:cs typeface="Times New Roman" panose="02020603050405020304" pitchFamily="18" charset="0"/>
              </a:rPr>
              <a:t>authenticator MANAGEMENT</a:t>
            </a:r>
            <a:endParaRPr lang="it-IT" dirty="0"/>
          </a:p>
        </p:txBody>
      </p:sp>
      <p:pic>
        <p:nvPicPr>
          <p:cNvPr id="6" name="Segnaposto contenuto 5" descr="Immagine che contiene testo, schermata, numero, software&#10;&#10;Descrizione generata automaticamente">
            <a:extLst>
              <a:ext uri="{FF2B5EF4-FFF2-40B4-BE49-F238E27FC236}">
                <a16:creationId xmlns:a16="http://schemas.microsoft.com/office/drawing/2014/main" id="{C8CD4ED9-928B-7346-D8A7-BB2B1D9410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4031" y="1872044"/>
            <a:ext cx="8643937" cy="4738305"/>
          </a:xfrm>
        </p:spPr>
      </p:pic>
    </p:spTree>
    <p:extLst>
      <p:ext uri="{BB962C8B-B14F-4D97-AF65-F5344CB8AC3E}">
        <p14:creationId xmlns:p14="http://schemas.microsoft.com/office/powerpoint/2010/main" val="34550170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EF8245-1AC6-B9DC-F6FE-ECBC259E567E}"/>
              </a:ext>
            </a:extLst>
          </p:cNvPr>
          <p:cNvSpPr>
            <a:spLocks noGrp="1"/>
          </p:cNvSpPr>
          <p:nvPr>
            <p:ph type="title"/>
          </p:nvPr>
        </p:nvSpPr>
        <p:spPr>
          <a:xfrm>
            <a:off x="762000" y="1524000"/>
            <a:ext cx="10668000" cy="836645"/>
          </a:xfrm>
        </p:spPr>
        <p:txBody>
          <a:bodyPr>
            <a:normAutofit/>
          </a:bodyPr>
          <a:lstStyle/>
          <a:p>
            <a:pPr algn="ctr"/>
            <a:r>
              <a:rPr lang="it-IT" dirty="0"/>
              <a:t>IA-06</a:t>
            </a:r>
            <a:br>
              <a:rPr lang="it-IT" dirty="0"/>
            </a:br>
            <a:r>
              <a:rPr lang="it-IT" sz="1800" dirty="0">
                <a:effectLst/>
                <a:latin typeface="Calibri" panose="020F0502020204030204" pitchFamily="34" charset="0"/>
                <a:ea typeface="Calibri" panose="020F0502020204030204" pitchFamily="34" charset="0"/>
                <a:cs typeface="Times New Roman" panose="02020603050405020304" pitchFamily="18" charset="0"/>
              </a:rPr>
              <a:t>AUTHENTICATION FEEDBACK</a:t>
            </a:r>
            <a:endParaRPr lang="it-IT" dirty="0"/>
          </a:p>
        </p:txBody>
      </p:sp>
      <p:sp>
        <p:nvSpPr>
          <p:cNvPr id="3" name="Segnaposto testo 2">
            <a:extLst>
              <a:ext uri="{FF2B5EF4-FFF2-40B4-BE49-F238E27FC236}">
                <a16:creationId xmlns:a16="http://schemas.microsoft.com/office/drawing/2014/main" id="{AE4E7DAC-307C-FDD0-3690-CA9D94FF4131}"/>
              </a:ext>
            </a:extLst>
          </p:cNvPr>
          <p:cNvSpPr>
            <a:spLocks noGrp="1"/>
          </p:cNvSpPr>
          <p:nvPr>
            <p:ph type="body" idx="1"/>
          </p:nvPr>
        </p:nvSpPr>
        <p:spPr>
          <a:xfrm>
            <a:off x="762000" y="2360645"/>
            <a:ext cx="10668000" cy="3735355"/>
          </a:xfrm>
        </p:spPr>
        <p:txBody>
          <a:bodyPr>
            <a:normAutofit/>
          </a:bodyPr>
          <a:lstStyle/>
          <a:p>
            <a:r>
              <a:rPr lang="it-IT" i="1" dirty="0"/>
              <a:t>Oscurare il feedback delle informazioni di autenticazione durante il processo di autenticazione per proteggere le informazioni dal possibile sfruttamento e utilizzo da parte di persone non autorizzate. </a:t>
            </a:r>
          </a:p>
          <a:p>
            <a:endParaRPr lang="it-IT" i="1" dirty="0"/>
          </a:p>
          <a:p>
            <a:r>
              <a:rPr lang="it-IT" dirty="0"/>
              <a:t>Le informazioni sensibili inserite nei campi di autenticazione sono protette mediante tecniche di mascheramento implementate tramite </a:t>
            </a:r>
            <a:r>
              <a:rPr lang="it-IT" dirty="0" err="1"/>
              <a:t>keycloak</a:t>
            </a:r>
            <a:r>
              <a:rPr lang="it-IT" dirty="0"/>
              <a:t>.</a:t>
            </a:r>
          </a:p>
          <a:p>
            <a:endParaRPr lang="it-IT" sz="1800" i="1" dirty="0"/>
          </a:p>
        </p:txBody>
      </p:sp>
    </p:spTree>
    <p:extLst>
      <p:ext uri="{BB962C8B-B14F-4D97-AF65-F5344CB8AC3E}">
        <p14:creationId xmlns:p14="http://schemas.microsoft.com/office/powerpoint/2010/main" val="14127189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EF8245-1AC6-B9DC-F6FE-ECBC259E567E}"/>
              </a:ext>
            </a:extLst>
          </p:cNvPr>
          <p:cNvSpPr>
            <a:spLocks noGrp="1"/>
          </p:cNvSpPr>
          <p:nvPr>
            <p:ph type="title"/>
          </p:nvPr>
        </p:nvSpPr>
        <p:spPr>
          <a:xfrm>
            <a:off x="762000" y="1524000"/>
            <a:ext cx="10668000" cy="836645"/>
          </a:xfrm>
        </p:spPr>
        <p:txBody>
          <a:bodyPr>
            <a:normAutofit/>
          </a:bodyPr>
          <a:lstStyle/>
          <a:p>
            <a:pPr algn="ctr"/>
            <a:r>
              <a:rPr lang="it-IT" dirty="0"/>
              <a:t>IA-11</a:t>
            </a:r>
            <a:br>
              <a:rPr lang="it-IT" dirty="0"/>
            </a:br>
            <a:r>
              <a:rPr lang="it-IT" sz="1800" dirty="0">
                <a:effectLst/>
                <a:latin typeface="Calibri" panose="020F0502020204030204" pitchFamily="34" charset="0"/>
                <a:ea typeface="Calibri" panose="020F0502020204030204" pitchFamily="34" charset="0"/>
                <a:cs typeface="Times New Roman" panose="02020603050405020304" pitchFamily="18" charset="0"/>
              </a:rPr>
              <a:t>RE-AUTHENTICATION</a:t>
            </a:r>
            <a:endParaRPr lang="it-IT" dirty="0"/>
          </a:p>
        </p:txBody>
      </p:sp>
      <p:sp>
        <p:nvSpPr>
          <p:cNvPr id="3" name="Segnaposto testo 2">
            <a:extLst>
              <a:ext uri="{FF2B5EF4-FFF2-40B4-BE49-F238E27FC236}">
                <a16:creationId xmlns:a16="http://schemas.microsoft.com/office/drawing/2014/main" id="{AE4E7DAC-307C-FDD0-3690-CA9D94FF4131}"/>
              </a:ext>
            </a:extLst>
          </p:cNvPr>
          <p:cNvSpPr>
            <a:spLocks noGrp="1"/>
          </p:cNvSpPr>
          <p:nvPr>
            <p:ph type="body" idx="1"/>
          </p:nvPr>
        </p:nvSpPr>
        <p:spPr>
          <a:xfrm>
            <a:off x="762000" y="2360645"/>
            <a:ext cx="10668000" cy="3735355"/>
          </a:xfrm>
        </p:spPr>
        <p:txBody>
          <a:bodyPr>
            <a:normAutofit/>
          </a:bodyPr>
          <a:lstStyle/>
          <a:p>
            <a:r>
              <a:rPr lang="it-IT" sz="1800" i="1" dirty="0"/>
              <a:t>L’organizzazione può richiedere una nuova autenticazione agli individui in determinate situazioni, come quando avviene un cambiamento del ruolo, degli autenticatori o delle credenziali, quando cambiano le policy di sicurezza, dopo un tempo fissato o periodicamente.</a:t>
            </a:r>
          </a:p>
          <a:p>
            <a:endParaRPr lang="it-IT" sz="1800" dirty="0">
              <a:ea typeface="+mn-lt"/>
              <a:cs typeface="+mn-lt"/>
            </a:endParaRPr>
          </a:p>
          <a:p>
            <a:pPr marL="0" indent="0">
              <a:lnSpc>
                <a:spcPct val="90000"/>
              </a:lnSpc>
              <a:spcBef>
                <a:spcPts val="0"/>
              </a:spcBef>
              <a:spcAft>
                <a:spcPts val="800"/>
              </a:spcAft>
              <a:buNone/>
            </a:pPr>
            <a:r>
              <a:rPr lang="it-IT" dirty="0"/>
              <a:t>L’autenticazione viene richiesta nuovamente in seguito ad un logout, </a:t>
            </a:r>
            <a:r>
              <a:rPr lang="it-IT" dirty="0" err="1"/>
              <a:t>timeout</a:t>
            </a:r>
            <a:r>
              <a:rPr lang="it-IT" dirty="0"/>
              <a:t>, chiusura e riapertura del browser.</a:t>
            </a:r>
          </a:p>
        </p:txBody>
      </p:sp>
    </p:spTree>
    <p:extLst>
      <p:ext uri="{BB962C8B-B14F-4D97-AF65-F5344CB8AC3E}">
        <p14:creationId xmlns:p14="http://schemas.microsoft.com/office/powerpoint/2010/main" val="1797465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4692CC-09E1-15FF-CA39-150791BDD4C3}"/>
              </a:ext>
            </a:extLst>
          </p:cNvPr>
          <p:cNvSpPr>
            <a:spLocks noGrp="1"/>
          </p:cNvSpPr>
          <p:nvPr>
            <p:ph type="title"/>
          </p:nvPr>
        </p:nvSpPr>
        <p:spPr/>
        <p:txBody>
          <a:bodyPr/>
          <a:lstStyle/>
          <a:p>
            <a:pPr algn="ctr"/>
            <a:r>
              <a:rPr lang="it-IT" dirty="0"/>
              <a:t>REQUISITI</a:t>
            </a:r>
          </a:p>
        </p:txBody>
      </p:sp>
      <p:sp>
        <p:nvSpPr>
          <p:cNvPr id="3" name="Segnaposto contenuto 2">
            <a:extLst>
              <a:ext uri="{FF2B5EF4-FFF2-40B4-BE49-F238E27FC236}">
                <a16:creationId xmlns:a16="http://schemas.microsoft.com/office/drawing/2014/main" id="{161828BD-BCDB-5D1F-18A4-1675A536C71C}"/>
              </a:ext>
            </a:extLst>
          </p:cNvPr>
          <p:cNvSpPr>
            <a:spLocks noGrp="1"/>
          </p:cNvSpPr>
          <p:nvPr>
            <p:ph idx="1"/>
          </p:nvPr>
        </p:nvSpPr>
        <p:spPr/>
        <p:txBody>
          <a:bodyPr>
            <a:normAutofit/>
          </a:bodyPr>
          <a:lstStyle/>
          <a:p>
            <a:pPr marL="0" indent="0">
              <a:buNone/>
            </a:pPr>
            <a:r>
              <a:rPr lang="it-IT" dirty="0"/>
              <a:t>La web app è stata realizzata seguendo le linee guida di sicurezza del NIST nel design e nell'implementazione, tramite le quali sono stati determinati i controlli necessari per ottenere un determinato security </a:t>
            </a:r>
            <a:r>
              <a:rPr lang="it-IT" dirty="0" err="1"/>
              <a:t>level</a:t>
            </a:r>
            <a:r>
              <a:rPr lang="it-IT" dirty="0"/>
              <a:t>.</a:t>
            </a:r>
          </a:p>
          <a:p>
            <a:pPr marL="0" indent="0">
              <a:buNone/>
            </a:pPr>
            <a:r>
              <a:rPr lang="it-IT" dirty="0"/>
              <a:t>Lo standard che è stato seguito è SP 800-53 </a:t>
            </a:r>
            <a:r>
              <a:rPr lang="it-IT" dirty="0" err="1"/>
              <a:t>Rev</a:t>
            </a:r>
            <a:r>
              <a:rPr lang="it-IT" dirty="0"/>
              <a:t> 5.1.1.</a:t>
            </a:r>
          </a:p>
        </p:txBody>
      </p:sp>
    </p:spTree>
    <p:extLst>
      <p:ext uri="{BB962C8B-B14F-4D97-AF65-F5344CB8AC3E}">
        <p14:creationId xmlns:p14="http://schemas.microsoft.com/office/powerpoint/2010/main" val="13796883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EF8245-1AC6-B9DC-F6FE-ECBC259E567E}"/>
              </a:ext>
            </a:extLst>
          </p:cNvPr>
          <p:cNvSpPr>
            <a:spLocks noGrp="1"/>
          </p:cNvSpPr>
          <p:nvPr>
            <p:ph type="title"/>
          </p:nvPr>
        </p:nvSpPr>
        <p:spPr>
          <a:xfrm>
            <a:off x="762000" y="1524000"/>
            <a:ext cx="10668000" cy="836645"/>
          </a:xfrm>
        </p:spPr>
        <p:txBody>
          <a:bodyPr>
            <a:normAutofit/>
          </a:bodyPr>
          <a:lstStyle/>
          <a:p>
            <a:pPr algn="ctr"/>
            <a:r>
              <a:rPr lang="it-IT" dirty="0"/>
              <a:t>IA-12</a:t>
            </a:r>
            <a:br>
              <a:rPr lang="it-IT" dirty="0"/>
            </a:br>
            <a:r>
              <a:rPr lang="en-US" sz="1800" dirty="0">
                <a:effectLst/>
                <a:latin typeface="Calibri" panose="020F0502020204030204" pitchFamily="34" charset="0"/>
                <a:ea typeface="Calibri" panose="020F0502020204030204" pitchFamily="34" charset="0"/>
                <a:cs typeface="Times New Roman" panose="02020603050405020304" pitchFamily="18" charset="0"/>
              </a:rPr>
              <a:t>IDENTITY PROOFING</a:t>
            </a:r>
            <a:endParaRPr lang="it-IT" dirty="0"/>
          </a:p>
        </p:txBody>
      </p:sp>
      <p:sp>
        <p:nvSpPr>
          <p:cNvPr id="3" name="Segnaposto testo 2">
            <a:extLst>
              <a:ext uri="{FF2B5EF4-FFF2-40B4-BE49-F238E27FC236}">
                <a16:creationId xmlns:a16="http://schemas.microsoft.com/office/drawing/2014/main" id="{AE4E7DAC-307C-FDD0-3690-CA9D94FF4131}"/>
              </a:ext>
            </a:extLst>
          </p:cNvPr>
          <p:cNvSpPr>
            <a:spLocks noGrp="1"/>
          </p:cNvSpPr>
          <p:nvPr>
            <p:ph type="body" idx="1"/>
          </p:nvPr>
        </p:nvSpPr>
        <p:spPr>
          <a:xfrm>
            <a:off x="762000" y="2360645"/>
            <a:ext cx="10668000" cy="3735355"/>
          </a:xfrm>
        </p:spPr>
        <p:txBody>
          <a:bodyPr>
            <a:normAutofit fontScale="92500"/>
          </a:bodyPr>
          <a:lstStyle/>
          <a:p>
            <a:r>
              <a:rPr lang="it-IT" sz="1800" i="1" dirty="0"/>
              <a:t>Richiedere prove dell’identità degli utenti che richiedono account per l’accesso logico al sistema basandosi su requisiti di Identity Assurance Level appropriati. Associare univocamente l’identità degli utenti ad un individuo. Collezionare, validare e verificare prove della validità dell’identità.</a:t>
            </a:r>
          </a:p>
          <a:p>
            <a:pPr algn="just"/>
            <a:r>
              <a:rPr lang="it-IT" sz="1800" dirty="0"/>
              <a:t>Enhancement:</a:t>
            </a:r>
          </a:p>
          <a:p>
            <a:pPr lvl="1" algn="just"/>
            <a:r>
              <a:rPr lang="en-US" sz="1800" b="1" i="1" dirty="0"/>
              <a:t>IA-12(02): IDENTITY EVIDENCE</a:t>
            </a:r>
          </a:p>
          <a:p>
            <a:pPr lvl="1" algn="just"/>
            <a:r>
              <a:rPr lang="en-US" sz="1800" b="1" i="1" dirty="0"/>
              <a:t>IA-12(03): IDENTITY EVIDENCE VALIDATION AND VERIFICATION</a:t>
            </a:r>
          </a:p>
          <a:p>
            <a:pPr lvl="1" algn="just"/>
            <a:r>
              <a:rPr lang="en-US" sz="1800" b="1" i="1" dirty="0"/>
              <a:t>IA-12(05): ADDRESS CONFIRMATION </a:t>
            </a:r>
          </a:p>
          <a:p>
            <a:pPr lvl="1" algn="just"/>
            <a:endParaRPr lang="en-US" sz="1800" b="1" i="1" dirty="0"/>
          </a:p>
          <a:p>
            <a:r>
              <a:rPr lang="it-IT" dirty="0"/>
              <a:t>L'email è utilizzata come prova di identità convalidata. di conseguenza, gli account degli studenti sono classificati al livello IAL-1.</a:t>
            </a:r>
          </a:p>
        </p:txBody>
      </p:sp>
    </p:spTree>
    <p:extLst>
      <p:ext uri="{BB962C8B-B14F-4D97-AF65-F5344CB8AC3E}">
        <p14:creationId xmlns:p14="http://schemas.microsoft.com/office/powerpoint/2010/main" val="8084733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D4B16D-600A-41A1-8B1B-3727C56C0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E7C35E0-BD19-4AFC-81BF-7A7507E9C9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60000"/>
            </a:schemeClr>
          </a:solidFill>
          <a:effectLst/>
        </p:grpSpPr>
        <p:sp>
          <p:nvSpPr>
            <p:cNvPr id="11" name="Rectangle 5">
              <a:extLst>
                <a:ext uri="{FF2B5EF4-FFF2-40B4-BE49-F238E27FC236}">
                  <a16:creationId xmlns:a16="http://schemas.microsoft.com/office/drawing/2014/main" id="{1E08D20A-3975-4596-85C6-D4679958628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it-IT"/>
            </a:p>
          </p:txBody>
        </p:sp>
        <p:sp>
          <p:nvSpPr>
            <p:cNvPr id="12" name="Freeform 6">
              <a:extLst>
                <a:ext uri="{FF2B5EF4-FFF2-40B4-BE49-F238E27FC236}">
                  <a16:creationId xmlns:a16="http://schemas.microsoft.com/office/drawing/2014/main" id="{630A9349-BFE4-4720-A229-98DCD3B69F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13" name="Freeform 7">
              <a:extLst>
                <a:ext uri="{FF2B5EF4-FFF2-40B4-BE49-F238E27FC236}">
                  <a16:creationId xmlns:a16="http://schemas.microsoft.com/office/drawing/2014/main" id="{28487744-BBC9-4D40-85B3-0D45003C33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5" name="Rectangle 8">
              <a:extLst>
                <a:ext uri="{FF2B5EF4-FFF2-40B4-BE49-F238E27FC236}">
                  <a16:creationId xmlns:a16="http://schemas.microsoft.com/office/drawing/2014/main" id="{FAD6EF4D-97BD-46B4-9B5B-CD70971DD5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it-IT"/>
            </a:p>
          </p:txBody>
        </p:sp>
        <p:sp>
          <p:nvSpPr>
            <p:cNvPr id="6" name="Freeform 9">
              <a:extLst>
                <a:ext uri="{FF2B5EF4-FFF2-40B4-BE49-F238E27FC236}">
                  <a16:creationId xmlns:a16="http://schemas.microsoft.com/office/drawing/2014/main" id="{210DCC42-11D2-4162-B47A-869B3F6694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7" name="Freeform 10">
              <a:extLst>
                <a:ext uri="{FF2B5EF4-FFF2-40B4-BE49-F238E27FC236}">
                  <a16:creationId xmlns:a16="http://schemas.microsoft.com/office/drawing/2014/main" id="{DE4880D6-6ECE-4F1B-B474-FE3940D04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17" name="Freeform 11">
              <a:extLst>
                <a:ext uri="{FF2B5EF4-FFF2-40B4-BE49-F238E27FC236}">
                  <a16:creationId xmlns:a16="http://schemas.microsoft.com/office/drawing/2014/main" id="{A1A39307-F675-49D2-9E45-28DA2AB5C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18" name="Freeform 12">
              <a:extLst>
                <a:ext uri="{FF2B5EF4-FFF2-40B4-BE49-F238E27FC236}">
                  <a16:creationId xmlns:a16="http://schemas.microsoft.com/office/drawing/2014/main" id="{AC5E23C5-C5D6-4BC3-9531-C0B2D7D29F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19" name="Freeform 13">
              <a:extLst>
                <a:ext uri="{FF2B5EF4-FFF2-40B4-BE49-F238E27FC236}">
                  <a16:creationId xmlns:a16="http://schemas.microsoft.com/office/drawing/2014/main" id="{4D3FC0A7-9672-4B19-8D54-71C3B39F7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0" name="Freeform 14">
              <a:extLst>
                <a:ext uri="{FF2B5EF4-FFF2-40B4-BE49-F238E27FC236}">
                  <a16:creationId xmlns:a16="http://schemas.microsoft.com/office/drawing/2014/main" id="{9911D04C-3FFB-4D1E-8F59-5C02692E3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1" name="Freeform 15">
              <a:extLst>
                <a:ext uri="{FF2B5EF4-FFF2-40B4-BE49-F238E27FC236}">
                  <a16:creationId xmlns:a16="http://schemas.microsoft.com/office/drawing/2014/main" id="{A0178C8F-EF32-4F3D-B022-60A7DE1367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2" name="Freeform 16">
              <a:extLst>
                <a:ext uri="{FF2B5EF4-FFF2-40B4-BE49-F238E27FC236}">
                  <a16:creationId xmlns:a16="http://schemas.microsoft.com/office/drawing/2014/main" id="{EEB2DD25-DE0D-48CE-8218-E4EF12273A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3" name="Freeform 17">
              <a:extLst>
                <a:ext uri="{FF2B5EF4-FFF2-40B4-BE49-F238E27FC236}">
                  <a16:creationId xmlns:a16="http://schemas.microsoft.com/office/drawing/2014/main" id="{13C92E55-66CB-48F7-BF28-5D8ED146BB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4" name="Freeform 18">
              <a:extLst>
                <a:ext uri="{FF2B5EF4-FFF2-40B4-BE49-F238E27FC236}">
                  <a16:creationId xmlns:a16="http://schemas.microsoft.com/office/drawing/2014/main" id="{CB0B6C7B-4820-48AB-92AF-896559F009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5" name="Freeform 19">
              <a:extLst>
                <a:ext uri="{FF2B5EF4-FFF2-40B4-BE49-F238E27FC236}">
                  <a16:creationId xmlns:a16="http://schemas.microsoft.com/office/drawing/2014/main" id="{2018EECD-4518-458F-989E-6FCAE5AE0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6" name="Freeform 20">
              <a:extLst>
                <a:ext uri="{FF2B5EF4-FFF2-40B4-BE49-F238E27FC236}">
                  <a16:creationId xmlns:a16="http://schemas.microsoft.com/office/drawing/2014/main" id="{1FB0915F-3C52-468A-87E7-F3EE381DA3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7" name="Freeform 21">
              <a:extLst>
                <a:ext uri="{FF2B5EF4-FFF2-40B4-BE49-F238E27FC236}">
                  <a16:creationId xmlns:a16="http://schemas.microsoft.com/office/drawing/2014/main" id="{7B184771-5A8E-4ED5-9179-24B19F26C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8" name="Freeform 22">
              <a:extLst>
                <a:ext uri="{FF2B5EF4-FFF2-40B4-BE49-F238E27FC236}">
                  <a16:creationId xmlns:a16="http://schemas.microsoft.com/office/drawing/2014/main" id="{BC5162D1-D64C-4FBA-BE86-11B27A7432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9" name="Freeform 23">
              <a:extLst>
                <a:ext uri="{FF2B5EF4-FFF2-40B4-BE49-F238E27FC236}">
                  <a16:creationId xmlns:a16="http://schemas.microsoft.com/office/drawing/2014/main" id="{9EFF345C-6A58-4123-B2D1-2ED9E36912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0" name="Freeform 24">
              <a:extLst>
                <a:ext uri="{FF2B5EF4-FFF2-40B4-BE49-F238E27FC236}">
                  <a16:creationId xmlns:a16="http://schemas.microsoft.com/office/drawing/2014/main" id="{03CE89F7-AE1C-4370-920E-EE04C4124F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1" name="Freeform 25">
              <a:extLst>
                <a:ext uri="{FF2B5EF4-FFF2-40B4-BE49-F238E27FC236}">
                  <a16:creationId xmlns:a16="http://schemas.microsoft.com/office/drawing/2014/main" id="{D6E298F6-F99D-49EF-B614-24D2179C23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2" name="Freeform 26">
              <a:extLst>
                <a:ext uri="{FF2B5EF4-FFF2-40B4-BE49-F238E27FC236}">
                  <a16:creationId xmlns:a16="http://schemas.microsoft.com/office/drawing/2014/main" id="{2424FD35-451D-468C-9EB2-8DA350C124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3" name="Freeform 27">
              <a:extLst>
                <a:ext uri="{FF2B5EF4-FFF2-40B4-BE49-F238E27FC236}">
                  <a16:creationId xmlns:a16="http://schemas.microsoft.com/office/drawing/2014/main" id="{45BC0C6F-B91F-42CC-9046-522FE8223C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4" name="Freeform 28">
              <a:extLst>
                <a:ext uri="{FF2B5EF4-FFF2-40B4-BE49-F238E27FC236}">
                  <a16:creationId xmlns:a16="http://schemas.microsoft.com/office/drawing/2014/main" id="{F88AFBEE-A8B5-4B18-B834-5269F6C13C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5" name="Freeform 29">
              <a:extLst>
                <a:ext uri="{FF2B5EF4-FFF2-40B4-BE49-F238E27FC236}">
                  <a16:creationId xmlns:a16="http://schemas.microsoft.com/office/drawing/2014/main" id="{64B0F493-EC69-4C85-87D4-287628231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6" name="Freeform 30">
              <a:extLst>
                <a:ext uri="{FF2B5EF4-FFF2-40B4-BE49-F238E27FC236}">
                  <a16:creationId xmlns:a16="http://schemas.microsoft.com/office/drawing/2014/main" id="{09920E7F-979C-40F6-8FB1-791325A4A4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7" name="Freeform 31">
              <a:extLst>
                <a:ext uri="{FF2B5EF4-FFF2-40B4-BE49-F238E27FC236}">
                  <a16:creationId xmlns:a16="http://schemas.microsoft.com/office/drawing/2014/main" id="{1387BCC3-D7BF-443E-B18C-87B696E64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8" name="Freeform 32">
              <a:extLst>
                <a:ext uri="{FF2B5EF4-FFF2-40B4-BE49-F238E27FC236}">
                  <a16:creationId xmlns:a16="http://schemas.microsoft.com/office/drawing/2014/main" id="{F1C0670D-9FA2-48D7-AFDB-4438ECC3EE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9" name="Rectangle 33">
              <a:extLst>
                <a:ext uri="{FF2B5EF4-FFF2-40B4-BE49-F238E27FC236}">
                  <a16:creationId xmlns:a16="http://schemas.microsoft.com/office/drawing/2014/main" id="{34088C0C-CAD1-4E66-A162-1D7020365B6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it-IT"/>
            </a:p>
          </p:txBody>
        </p:sp>
        <p:sp>
          <p:nvSpPr>
            <p:cNvPr id="40" name="Freeform 34">
              <a:extLst>
                <a:ext uri="{FF2B5EF4-FFF2-40B4-BE49-F238E27FC236}">
                  <a16:creationId xmlns:a16="http://schemas.microsoft.com/office/drawing/2014/main" id="{B8C224A6-72B4-4763-B708-65A321D0D6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41" name="Freeform 35">
              <a:extLst>
                <a:ext uri="{FF2B5EF4-FFF2-40B4-BE49-F238E27FC236}">
                  <a16:creationId xmlns:a16="http://schemas.microsoft.com/office/drawing/2014/main" id="{2EE3A964-523C-470B-8B10-09053452C5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42" name="Freeform 36">
              <a:extLst>
                <a:ext uri="{FF2B5EF4-FFF2-40B4-BE49-F238E27FC236}">
                  <a16:creationId xmlns:a16="http://schemas.microsoft.com/office/drawing/2014/main" id="{1B87487E-C0EA-4E2A-8FC0-3D4C4F0177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43" name="Freeform 37">
              <a:extLst>
                <a:ext uri="{FF2B5EF4-FFF2-40B4-BE49-F238E27FC236}">
                  <a16:creationId xmlns:a16="http://schemas.microsoft.com/office/drawing/2014/main" id="{D8B57E7E-D885-4A0B-BBA0-E3BC3A68CD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44" name="Freeform 38">
              <a:extLst>
                <a:ext uri="{FF2B5EF4-FFF2-40B4-BE49-F238E27FC236}">
                  <a16:creationId xmlns:a16="http://schemas.microsoft.com/office/drawing/2014/main" id="{6FB84573-B84B-4571-A6E5-91CD308E7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45" name="Freeform 39">
              <a:extLst>
                <a:ext uri="{FF2B5EF4-FFF2-40B4-BE49-F238E27FC236}">
                  <a16:creationId xmlns:a16="http://schemas.microsoft.com/office/drawing/2014/main" id="{7EE5EE00-E139-4AB9-ACFC-5E39CFA95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46" name="Freeform 40">
              <a:extLst>
                <a:ext uri="{FF2B5EF4-FFF2-40B4-BE49-F238E27FC236}">
                  <a16:creationId xmlns:a16="http://schemas.microsoft.com/office/drawing/2014/main" id="{5A38A6AA-6753-4EFE-94BB-96DF739758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47" name="Freeform 41">
              <a:extLst>
                <a:ext uri="{FF2B5EF4-FFF2-40B4-BE49-F238E27FC236}">
                  <a16:creationId xmlns:a16="http://schemas.microsoft.com/office/drawing/2014/main" id="{506AB599-570B-4547-97F4-F2C6723014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48" name="Freeform 42">
              <a:extLst>
                <a:ext uri="{FF2B5EF4-FFF2-40B4-BE49-F238E27FC236}">
                  <a16:creationId xmlns:a16="http://schemas.microsoft.com/office/drawing/2014/main" id="{9AFDEA1E-DBAB-4507-8D36-786F19A85B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49" name="Freeform 43">
              <a:extLst>
                <a:ext uri="{FF2B5EF4-FFF2-40B4-BE49-F238E27FC236}">
                  <a16:creationId xmlns:a16="http://schemas.microsoft.com/office/drawing/2014/main" id="{C824D6F7-0BDF-4C8C-869D-BDDEB0764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50" name="Freeform 44">
              <a:extLst>
                <a:ext uri="{FF2B5EF4-FFF2-40B4-BE49-F238E27FC236}">
                  <a16:creationId xmlns:a16="http://schemas.microsoft.com/office/drawing/2014/main" id="{6953C491-AE0F-4D2B-9474-18D5E8B5D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51" name="Rectangle 45">
              <a:extLst>
                <a:ext uri="{FF2B5EF4-FFF2-40B4-BE49-F238E27FC236}">
                  <a16:creationId xmlns:a16="http://schemas.microsoft.com/office/drawing/2014/main" id="{5B956350-9BDD-4090-B2B6-12C13D1CE27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it-IT"/>
            </a:p>
          </p:txBody>
        </p:sp>
        <p:sp>
          <p:nvSpPr>
            <p:cNvPr id="52" name="Freeform 46">
              <a:extLst>
                <a:ext uri="{FF2B5EF4-FFF2-40B4-BE49-F238E27FC236}">
                  <a16:creationId xmlns:a16="http://schemas.microsoft.com/office/drawing/2014/main" id="{ECE31E80-E354-44C3-81E0-4E3E41DDF6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53" name="Freeform 47">
              <a:extLst>
                <a:ext uri="{FF2B5EF4-FFF2-40B4-BE49-F238E27FC236}">
                  <a16:creationId xmlns:a16="http://schemas.microsoft.com/office/drawing/2014/main" id="{9DFA35DB-5360-405A-A7EB-064E51FBC0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54" name="Freeform 48">
              <a:extLst>
                <a:ext uri="{FF2B5EF4-FFF2-40B4-BE49-F238E27FC236}">
                  <a16:creationId xmlns:a16="http://schemas.microsoft.com/office/drawing/2014/main" id="{2DA499BD-4313-4AD1-BE87-4BEF50FEC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55" name="Freeform 49">
              <a:extLst>
                <a:ext uri="{FF2B5EF4-FFF2-40B4-BE49-F238E27FC236}">
                  <a16:creationId xmlns:a16="http://schemas.microsoft.com/office/drawing/2014/main" id="{680E4C6D-12D1-417A-A709-EC416D98FA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56" name="Freeform 50">
              <a:extLst>
                <a:ext uri="{FF2B5EF4-FFF2-40B4-BE49-F238E27FC236}">
                  <a16:creationId xmlns:a16="http://schemas.microsoft.com/office/drawing/2014/main" id="{C93537B4-09B6-4CC6-92DE-3D3BDAC7A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57" name="Freeform 51">
              <a:extLst>
                <a:ext uri="{FF2B5EF4-FFF2-40B4-BE49-F238E27FC236}">
                  <a16:creationId xmlns:a16="http://schemas.microsoft.com/office/drawing/2014/main" id="{5D100FC5-9EA8-4DA7-AFA4-BC60831FD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58" name="Freeform 52">
              <a:extLst>
                <a:ext uri="{FF2B5EF4-FFF2-40B4-BE49-F238E27FC236}">
                  <a16:creationId xmlns:a16="http://schemas.microsoft.com/office/drawing/2014/main" id="{3F10D757-6A3B-4314-9755-419B3738E4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59" name="Freeform 53">
              <a:extLst>
                <a:ext uri="{FF2B5EF4-FFF2-40B4-BE49-F238E27FC236}">
                  <a16:creationId xmlns:a16="http://schemas.microsoft.com/office/drawing/2014/main" id="{28A4D881-D08B-4AAF-866D-7C31601126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60" name="Freeform 54">
              <a:extLst>
                <a:ext uri="{FF2B5EF4-FFF2-40B4-BE49-F238E27FC236}">
                  <a16:creationId xmlns:a16="http://schemas.microsoft.com/office/drawing/2014/main" id="{A666F3F8-571E-483F-9B9F-31EDB91A9C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61" name="Freeform 55">
              <a:extLst>
                <a:ext uri="{FF2B5EF4-FFF2-40B4-BE49-F238E27FC236}">
                  <a16:creationId xmlns:a16="http://schemas.microsoft.com/office/drawing/2014/main" id="{18305C0F-0A00-450D-92A1-313C724398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62" name="Freeform 56">
              <a:extLst>
                <a:ext uri="{FF2B5EF4-FFF2-40B4-BE49-F238E27FC236}">
                  <a16:creationId xmlns:a16="http://schemas.microsoft.com/office/drawing/2014/main" id="{9A5635D8-CCB7-4D16-BB87-B1BC1AC97D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63" name="Freeform 57">
              <a:extLst>
                <a:ext uri="{FF2B5EF4-FFF2-40B4-BE49-F238E27FC236}">
                  <a16:creationId xmlns:a16="http://schemas.microsoft.com/office/drawing/2014/main" id="{7C10A784-B5EE-4486-96E7-3CC72B93A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64" name="Freeform 58">
              <a:extLst>
                <a:ext uri="{FF2B5EF4-FFF2-40B4-BE49-F238E27FC236}">
                  <a16:creationId xmlns:a16="http://schemas.microsoft.com/office/drawing/2014/main" id="{AE5FA7CA-916C-4A34-A727-E0289D891A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grpSp>
      <p:pic>
        <p:nvPicPr>
          <p:cNvPr id="66" name="Picture 2">
            <a:extLst>
              <a:ext uri="{FF2B5EF4-FFF2-40B4-BE49-F238E27FC236}">
                <a16:creationId xmlns:a16="http://schemas.microsoft.com/office/drawing/2014/main" id="{51039561-92F9-40EE-900B-6AA0F58042A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3" y="9525"/>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olo 1">
            <a:extLst>
              <a:ext uri="{FF2B5EF4-FFF2-40B4-BE49-F238E27FC236}">
                <a16:creationId xmlns:a16="http://schemas.microsoft.com/office/drawing/2014/main" id="{6CCFCC0D-83DA-A20A-22CB-861529F3C172}"/>
              </a:ext>
            </a:extLst>
          </p:cNvPr>
          <p:cNvSpPr>
            <a:spLocks noGrp="1"/>
          </p:cNvSpPr>
          <p:nvPr>
            <p:ph type="ctrTitle"/>
          </p:nvPr>
        </p:nvSpPr>
        <p:spPr>
          <a:xfrm>
            <a:off x="2043113" y="1122363"/>
            <a:ext cx="4527929" cy="4287836"/>
          </a:xfrm>
        </p:spPr>
        <p:txBody>
          <a:bodyPr anchor="ctr">
            <a:normAutofit/>
          </a:bodyPr>
          <a:lstStyle/>
          <a:p>
            <a:pPr algn="r"/>
            <a:r>
              <a:rPr lang="it-IT" sz="6000"/>
              <a:t>Famiglia AC </a:t>
            </a:r>
          </a:p>
        </p:txBody>
      </p:sp>
      <p:sp>
        <p:nvSpPr>
          <p:cNvPr id="3" name="Sottotitolo 2">
            <a:extLst>
              <a:ext uri="{FF2B5EF4-FFF2-40B4-BE49-F238E27FC236}">
                <a16:creationId xmlns:a16="http://schemas.microsoft.com/office/drawing/2014/main" id="{B0753683-A488-CB62-BBC3-A43A47C97899}"/>
              </a:ext>
            </a:extLst>
          </p:cNvPr>
          <p:cNvSpPr>
            <a:spLocks noGrp="1"/>
          </p:cNvSpPr>
          <p:nvPr>
            <p:ph type="subTitle" idx="1"/>
          </p:nvPr>
        </p:nvSpPr>
        <p:spPr>
          <a:xfrm>
            <a:off x="7851631" y="1122363"/>
            <a:ext cx="2816368" cy="4287834"/>
          </a:xfrm>
        </p:spPr>
        <p:txBody>
          <a:bodyPr anchor="ctr">
            <a:normAutofit/>
          </a:bodyPr>
          <a:lstStyle/>
          <a:p>
            <a:r>
              <a:rPr lang="it-IT" sz="2400"/>
              <a:t>Access Control</a:t>
            </a:r>
          </a:p>
        </p:txBody>
      </p:sp>
      <p:cxnSp>
        <p:nvCxnSpPr>
          <p:cNvPr id="68" name="Straight Connector 67">
            <a:extLst>
              <a:ext uri="{FF2B5EF4-FFF2-40B4-BE49-F238E27FC236}">
                <a16:creationId xmlns:a16="http://schemas.microsoft.com/office/drawing/2014/main" id="{D902DA06-324A-48CE-8C20-94535480A6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133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5748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EF8245-1AC6-B9DC-F6FE-ECBC259E567E}"/>
              </a:ext>
            </a:extLst>
          </p:cNvPr>
          <p:cNvSpPr>
            <a:spLocks noGrp="1"/>
          </p:cNvSpPr>
          <p:nvPr>
            <p:ph type="title"/>
          </p:nvPr>
        </p:nvSpPr>
        <p:spPr>
          <a:xfrm>
            <a:off x="762000" y="1524000"/>
            <a:ext cx="10668000" cy="836645"/>
          </a:xfrm>
        </p:spPr>
        <p:txBody>
          <a:bodyPr>
            <a:normAutofit/>
          </a:bodyPr>
          <a:lstStyle/>
          <a:p>
            <a:pPr algn="ctr"/>
            <a:r>
              <a:rPr lang="it-IT" dirty="0"/>
              <a:t>AC-02</a:t>
            </a:r>
            <a:br>
              <a:rPr lang="it-IT" dirty="0"/>
            </a:br>
            <a:r>
              <a:rPr lang="it-IT" sz="1800" dirty="0">
                <a:effectLst/>
                <a:latin typeface="Calibri" panose="020F0502020204030204" pitchFamily="34" charset="0"/>
                <a:ea typeface="Calibri" panose="020F0502020204030204" pitchFamily="34" charset="0"/>
                <a:cs typeface="Times New Roman" panose="02020603050405020304" pitchFamily="18" charset="0"/>
              </a:rPr>
              <a:t> ACCOUNT MANAGEMENT</a:t>
            </a:r>
            <a:endParaRPr lang="it-IT" dirty="0"/>
          </a:p>
        </p:txBody>
      </p:sp>
      <p:sp>
        <p:nvSpPr>
          <p:cNvPr id="3" name="Segnaposto testo 2">
            <a:extLst>
              <a:ext uri="{FF2B5EF4-FFF2-40B4-BE49-F238E27FC236}">
                <a16:creationId xmlns:a16="http://schemas.microsoft.com/office/drawing/2014/main" id="{AE4E7DAC-307C-FDD0-3690-CA9D94FF4131}"/>
              </a:ext>
            </a:extLst>
          </p:cNvPr>
          <p:cNvSpPr>
            <a:spLocks noGrp="1"/>
          </p:cNvSpPr>
          <p:nvPr>
            <p:ph type="body" idx="1"/>
          </p:nvPr>
        </p:nvSpPr>
        <p:spPr>
          <a:xfrm>
            <a:off x="762000" y="2360645"/>
            <a:ext cx="10668000" cy="3735355"/>
          </a:xfrm>
        </p:spPr>
        <p:txBody>
          <a:bodyPr>
            <a:normAutofit fontScale="62500" lnSpcReduction="20000"/>
          </a:bodyPr>
          <a:lstStyle/>
          <a:p>
            <a:pPr marL="342900" indent="-342900">
              <a:spcBef>
                <a:spcPts val="600"/>
              </a:spcBef>
              <a:buFont typeface="+mj-lt"/>
              <a:buAutoNum type="alphaLcParenR"/>
            </a:pPr>
            <a:r>
              <a:rPr lang="it-IT" sz="1800" i="1" dirty="0"/>
              <a:t>Specificare i tipi di account permessi (individuali, condivisi, di sistema, anonimi, …);</a:t>
            </a:r>
          </a:p>
          <a:p>
            <a:pPr marL="342900" indent="-342900">
              <a:spcBef>
                <a:spcPts val="600"/>
              </a:spcBef>
              <a:buFont typeface="+mj-lt"/>
              <a:buAutoNum type="alphaLcParenR"/>
            </a:pPr>
            <a:r>
              <a:rPr lang="it-IT" sz="1800" i="1" dirty="0"/>
              <a:t>Assegnare un manager degli account;</a:t>
            </a:r>
          </a:p>
          <a:p>
            <a:pPr marL="342900" indent="-342900">
              <a:spcBef>
                <a:spcPts val="600"/>
              </a:spcBef>
              <a:buFont typeface="+mj-lt"/>
              <a:buAutoNum type="alphaLcParenR"/>
            </a:pPr>
            <a:r>
              <a:rPr lang="it-IT" sz="1800" i="1" dirty="0"/>
              <a:t>Richiedere prerequisiti per determinati ruoli;</a:t>
            </a:r>
          </a:p>
          <a:p>
            <a:pPr marL="342900" indent="-342900">
              <a:spcBef>
                <a:spcPts val="600"/>
              </a:spcBef>
              <a:buFont typeface="+mj-lt"/>
              <a:buAutoNum type="alphaLcParenR"/>
            </a:pPr>
            <a:r>
              <a:rPr lang="it-IT" sz="1800" i="1" dirty="0"/>
              <a:t>Specificare i ruoli e i privilegi d'accesso per ogni tipo di account;</a:t>
            </a:r>
          </a:p>
          <a:p>
            <a:pPr marL="342900" indent="-342900">
              <a:spcBef>
                <a:spcPts val="600"/>
              </a:spcBef>
              <a:buFont typeface="+mj-lt"/>
              <a:buAutoNum type="alphaLcParenR"/>
            </a:pPr>
            <a:r>
              <a:rPr lang="it-IT" sz="1800" i="1" dirty="0"/>
              <a:t>Avere la possibilità di creare, attivare, modificare, rimuovere account;</a:t>
            </a:r>
            <a:endParaRPr lang="it-IT" i="1" dirty="0"/>
          </a:p>
          <a:p>
            <a:pPr marL="342900" indent="-342900">
              <a:spcBef>
                <a:spcPts val="600"/>
              </a:spcBef>
              <a:buFont typeface="+mj-lt"/>
              <a:buAutoNum type="alphaLcParenR"/>
            </a:pPr>
            <a:r>
              <a:rPr lang="it-IT" sz="1800" i="1" dirty="0"/>
              <a:t>Monitorare l'utilizzo degli account;</a:t>
            </a:r>
          </a:p>
          <a:p>
            <a:pPr marL="342900" indent="-342900">
              <a:spcBef>
                <a:spcPts val="600"/>
              </a:spcBef>
              <a:buFont typeface="+mj-lt"/>
              <a:buAutoNum type="alphaLcParenR"/>
            </a:pPr>
            <a:r>
              <a:rPr lang="it-IT" i="1" dirty="0"/>
              <a:t>A</a:t>
            </a:r>
            <a:r>
              <a:rPr lang="it-IT" sz="1800" i="1" dirty="0"/>
              <a:t>utorizzare l'accesso al sistema su: (1) un accesso valido; 2) &lt; altri attributi dell'organizzazione&gt;.</a:t>
            </a:r>
          </a:p>
          <a:p>
            <a:r>
              <a:rPr lang="it-IT" sz="1800" i="1" dirty="0"/>
              <a:t>Enhancement:</a:t>
            </a:r>
          </a:p>
          <a:p>
            <a:pPr lvl="1" algn="just"/>
            <a:r>
              <a:rPr lang="en-US" sz="1800" b="1" i="1" dirty="0"/>
              <a:t>AC-02(01) AUTOMATED SYSTEM ACCOUNT MANAGEMENT</a:t>
            </a:r>
          </a:p>
          <a:p>
            <a:pPr lvl="1" algn="just"/>
            <a:r>
              <a:rPr lang="en-US" sz="1800" b="1" i="1" dirty="0"/>
              <a:t>AC-02(03)DISABLE ACCOUNTS</a:t>
            </a:r>
          </a:p>
          <a:p>
            <a:pPr lvl="1" algn="just"/>
            <a:r>
              <a:rPr lang="en-US" sz="1800" b="1" i="1" dirty="0"/>
              <a:t>AC-02(04)AUTOMATED AUDIT ACTIONS</a:t>
            </a:r>
          </a:p>
          <a:p>
            <a:pPr lvl="1" algn="just"/>
            <a:r>
              <a:rPr lang="en-US" sz="1800" b="1" i="1" dirty="0"/>
              <a:t>AC-02(05)INACTIVITY LOGOUT</a:t>
            </a:r>
          </a:p>
          <a:p>
            <a:pPr lvl="1" algn="just"/>
            <a:r>
              <a:rPr lang="en-US" sz="1800" b="1" i="1" dirty="0"/>
              <a:t>AC-02(07)PRIVILEGED USER ACCOUNTS</a:t>
            </a:r>
          </a:p>
          <a:p>
            <a:pPr lvl="1" algn="just"/>
            <a:endParaRPr lang="it-IT" b="1" i="1" dirty="0"/>
          </a:p>
          <a:p>
            <a:r>
              <a:rPr lang="it-IT" dirty="0" err="1"/>
              <a:t>Keycloak</a:t>
            </a:r>
            <a:r>
              <a:rPr lang="it-IT" dirty="0"/>
              <a:t>, il sistema di IAM impiegato nell’applicazione, permette di applicare la politica RBAC per il controllo degli accessi.</a:t>
            </a:r>
          </a:p>
          <a:p>
            <a:endParaRPr lang="it-IT" dirty="0"/>
          </a:p>
        </p:txBody>
      </p:sp>
    </p:spTree>
    <p:extLst>
      <p:ext uri="{BB962C8B-B14F-4D97-AF65-F5344CB8AC3E}">
        <p14:creationId xmlns:p14="http://schemas.microsoft.com/office/powerpoint/2010/main" val="35391335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EF8245-1AC6-B9DC-F6FE-ECBC259E567E}"/>
              </a:ext>
            </a:extLst>
          </p:cNvPr>
          <p:cNvSpPr>
            <a:spLocks noGrp="1"/>
          </p:cNvSpPr>
          <p:nvPr>
            <p:ph type="title"/>
          </p:nvPr>
        </p:nvSpPr>
        <p:spPr>
          <a:xfrm>
            <a:off x="762000" y="1524000"/>
            <a:ext cx="10668000" cy="836645"/>
          </a:xfrm>
        </p:spPr>
        <p:txBody>
          <a:bodyPr>
            <a:normAutofit/>
          </a:bodyPr>
          <a:lstStyle/>
          <a:p>
            <a:pPr algn="ctr"/>
            <a:r>
              <a:rPr lang="it-IT" dirty="0"/>
              <a:t>AC-02</a:t>
            </a:r>
            <a:br>
              <a:rPr lang="it-IT" dirty="0"/>
            </a:br>
            <a:r>
              <a:rPr lang="it-IT" sz="1800" dirty="0">
                <a:effectLst/>
                <a:latin typeface="Calibri" panose="020F0502020204030204" pitchFamily="34" charset="0"/>
                <a:ea typeface="Calibri" panose="020F0502020204030204" pitchFamily="34" charset="0"/>
                <a:cs typeface="Times New Roman" panose="02020603050405020304" pitchFamily="18" charset="0"/>
              </a:rPr>
              <a:t> ACCOUNT MANAGEMENT</a:t>
            </a:r>
            <a:endParaRPr lang="it-IT" dirty="0"/>
          </a:p>
        </p:txBody>
      </p:sp>
      <p:sp>
        <p:nvSpPr>
          <p:cNvPr id="3" name="Segnaposto testo 2">
            <a:extLst>
              <a:ext uri="{FF2B5EF4-FFF2-40B4-BE49-F238E27FC236}">
                <a16:creationId xmlns:a16="http://schemas.microsoft.com/office/drawing/2014/main" id="{AE4E7DAC-307C-FDD0-3690-CA9D94FF4131}"/>
              </a:ext>
            </a:extLst>
          </p:cNvPr>
          <p:cNvSpPr>
            <a:spLocks noGrp="1"/>
          </p:cNvSpPr>
          <p:nvPr>
            <p:ph type="body" idx="1"/>
          </p:nvPr>
        </p:nvSpPr>
        <p:spPr>
          <a:xfrm>
            <a:off x="762000" y="2360645"/>
            <a:ext cx="10668000" cy="3735355"/>
          </a:xfrm>
        </p:spPr>
        <p:txBody>
          <a:bodyPr>
            <a:normAutofit/>
          </a:bodyPr>
          <a:lstStyle/>
          <a:p>
            <a:r>
              <a:rPr lang="it-IT" dirty="0" err="1"/>
              <a:t>StudyApp</a:t>
            </a:r>
            <a:r>
              <a:rPr lang="it-IT" dirty="0"/>
              <a:t> gestisce due tipi di account: "admin" e "user", ognuno associato ai rispettivi ruoli. Ciascun account è unico e identificato tramite nome utente e indirizzo email. </a:t>
            </a:r>
          </a:p>
          <a:p>
            <a:r>
              <a:rPr lang="it-IT" dirty="0"/>
              <a:t>Inoltre, esiste un account specifico denominato "Account Manager" che ha accesso all'Identity and Access Management </a:t>
            </a:r>
            <a:r>
              <a:rPr lang="it-IT" dirty="0" err="1"/>
              <a:t>Keycloak</a:t>
            </a:r>
            <a:r>
              <a:rPr lang="it-IT" dirty="0"/>
              <a:t>. Questo account, grazie ai ruoli assegnatigli, dispone delle autorizzazioni necessarie per creare, attivare, modificare e rimuovere altri account.</a:t>
            </a:r>
          </a:p>
        </p:txBody>
      </p:sp>
    </p:spTree>
    <p:extLst>
      <p:ext uri="{BB962C8B-B14F-4D97-AF65-F5344CB8AC3E}">
        <p14:creationId xmlns:p14="http://schemas.microsoft.com/office/powerpoint/2010/main" val="15850114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EF8245-1AC6-B9DC-F6FE-ECBC259E567E}"/>
              </a:ext>
            </a:extLst>
          </p:cNvPr>
          <p:cNvSpPr>
            <a:spLocks noGrp="1"/>
          </p:cNvSpPr>
          <p:nvPr>
            <p:ph type="title"/>
          </p:nvPr>
        </p:nvSpPr>
        <p:spPr>
          <a:xfrm>
            <a:off x="762000" y="1524000"/>
            <a:ext cx="10668000" cy="836645"/>
          </a:xfrm>
        </p:spPr>
        <p:txBody>
          <a:bodyPr>
            <a:normAutofit/>
          </a:bodyPr>
          <a:lstStyle/>
          <a:p>
            <a:pPr algn="ctr"/>
            <a:r>
              <a:rPr lang="it-IT" dirty="0"/>
              <a:t>AC-03</a:t>
            </a:r>
            <a:br>
              <a:rPr lang="it-IT" dirty="0"/>
            </a:br>
            <a:r>
              <a:rPr lang="it-IT" sz="1800" dirty="0">
                <a:effectLst/>
                <a:latin typeface="Calibri" panose="020F0502020204030204" pitchFamily="34" charset="0"/>
                <a:ea typeface="Calibri" panose="020F0502020204030204" pitchFamily="34" charset="0"/>
                <a:cs typeface="Times New Roman" panose="02020603050405020304" pitchFamily="18" charset="0"/>
              </a:rPr>
              <a:t> ACCESS ENFORCEMENT </a:t>
            </a:r>
            <a:endParaRPr lang="it-IT" dirty="0"/>
          </a:p>
        </p:txBody>
      </p:sp>
      <p:sp>
        <p:nvSpPr>
          <p:cNvPr id="3" name="Segnaposto testo 2">
            <a:extLst>
              <a:ext uri="{FF2B5EF4-FFF2-40B4-BE49-F238E27FC236}">
                <a16:creationId xmlns:a16="http://schemas.microsoft.com/office/drawing/2014/main" id="{AE4E7DAC-307C-FDD0-3690-CA9D94FF4131}"/>
              </a:ext>
            </a:extLst>
          </p:cNvPr>
          <p:cNvSpPr>
            <a:spLocks noGrp="1"/>
          </p:cNvSpPr>
          <p:nvPr>
            <p:ph type="body" idx="1"/>
          </p:nvPr>
        </p:nvSpPr>
        <p:spPr>
          <a:xfrm>
            <a:off x="762000" y="2360645"/>
            <a:ext cx="10668000" cy="3735355"/>
          </a:xfrm>
        </p:spPr>
        <p:txBody>
          <a:bodyPr>
            <a:normAutofit/>
          </a:bodyPr>
          <a:lstStyle/>
          <a:p>
            <a:r>
              <a:rPr lang="it-IT" sz="1800" i="1" dirty="0"/>
              <a:t>Imponi l’utilizzo di autorizzazioni approvate per l'accesso logico alle informazioni e alle risorse di sistema conformemente alle politiche di controllo degli accessi applicabili.</a:t>
            </a:r>
          </a:p>
          <a:p>
            <a:pPr algn="just"/>
            <a:r>
              <a:rPr lang="it-IT" sz="1800" i="1" dirty="0"/>
              <a:t>Enhancement:</a:t>
            </a:r>
          </a:p>
          <a:p>
            <a:pPr lvl="1" algn="just"/>
            <a:r>
              <a:rPr lang="it-IT" sz="1800" b="1" i="1" dirty="0"/>
              <a:t>AC-3 (5): SECURITY-RELEVANT INFORMATION </a:t>
            </a:r>
          </a:p>
          <a:p>
            <a:pPr lvl="1" algn="just"/>
            <a:r>
              <a:rPr lang="it-IT" sz="1800" b="1" i="1" dirty="0"/>
              <a:t>AC-3 (7): </a:t>
            </a:r>
            <a:r>
              <a:rPr lang="it-IT" b="1" i="1" dirty="0"/>
              <a:t>ROLE-BASED ACCESS CONTROL </a:t>
            </a:r>
          </a:p>
          <a:p>
            <a:pPr lvl="1" algn="just"/>
            <a:endParaRPr lang="it-IT" b="1" i="1" dirty="0"/>
          </a:p>
          <a:p>
            <a:r>
              <a:rPr lang="it-IT" dirty="0" err="1"/>
              <a:t>Keycloak</a:t>
            </a:r>
            <a:r>
              <a:rPr lang="it-IT" dirty="0"/>
              <a:t>, il sistema di IAM impiegato nell’applicazione, permette di applicare la politica RBAC per il controllo degli accessi.</a:t>
            </a:r>
          </a:p>
          <a:p>
            <a:endParaRPr lang="it-IT" dirty="0"/>
          </a:p>
        </p:txBody>
      </p:sp>
    </p:spTree>
    <p:extLst>
      <p:ext uri="{BB962C8B-B14F-4D97-AF65-F5344CB8AC3E}">
        <p14:creationId xmlns:p14="http://schemas.microsoft.com/office/powerpoint/2010/main" val="10088962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EF8245-1AC6-B9DC-F6FE-ECBC259E567E}"/>
              </a:ext>
            </a:extLst>
          </p:cNvPr>
          <p:cNvSpPr>
            <a:spLocks noGrp="1"/>
          </p:cNvSpPr>
          <p:nvPr>
            <p:ph type="title"/>
          </p:nvPr>
        </p:nvSpPr>
        <p:spPr>
          <a:xfrm>
            <a:off x="762000" y="1524000"/>
            <a:ext cx="10668000" cy="836645"/>
          </a:xfrm>
        </p:spPr>
        <p:txBody>
          <a:bodyPr>
            <a:normAutofit/>
          </a:bodyPr>
          <a:lstStyle/>
          <a:p>
            <a:pPr algn="ctr"/>
            <a:r>
              <a:rPr lang="it-IT" dirty="0"/>
              <a:t>AC-04</a:t>
            </a:r>
            <a:br>
              <a:rPr lang="it-IT" dirty="0"/>
            </a:br>
            <a:r>
              <a:rPr lang="it-IT" sz="1800" dirty="0">
                <a:effectLst/>
                <a:latin typeface="Calibri" panose="020F0502020204030204" pitchFamily="34" charset="0"/>
                <a:ea typeface="Calibri" panose="020F0502020204030204" pitchFamily="34" charset="0"/>
                <a:cs typeface="Times New Roman" panose="02020603050405020304" pitchFamily="18" charset="0"/>
              </a:rPr>
              <a:t> INFORMATION FLOW ENFORCEMENT</a:t>
            </a:r>
            <a:endParaRPr lang="it-IT" dirty="0"/>
          </a:p>
        </p:txBody>
      </p:sp>
      <p:sp>
        <p:nvSpPr>
          <p:cNvPr id="3" name="Segnaposto testo 2">
            <a:extLst>
              <a:ext uri="{FF2B5EF4-FFF2-40B4-BE49-F238E27FC236}">
                <a16:creationId xmlns:a16="http://schemas.microsoft.com/office/drawing/2014/main" id="{AE4E7DAC-307C-FDD0-3690-CA9D94FF4131}"/>
              </a:ext>
            </a:extLst>
          </p:cNvPr>
          <p:cNvSpPr>
            <a:spLocks noGrp="1"/>
          </p:cNvSpPr>
          <p:nvPr>
            <p:ph type="body" idx="1"/>
          </p:nvPr>
        </p:nvSpPr>
        <p:spPr>
          <a:xfrm>
            <a:off x="762000" y="2360645"/>
            <a:ext cx="10668000" cy="3735355"/>
          </a:xfrm>
        </p:spPr>
        <p:txBody>
          <a:bodyPr>
            <a:normAutofit/>
          </a:bodyPr>
          <a:lstStyle/>
          <a:p>
            <a:pPr algn="just"/>
            <a:r>
              <a:rPr lang="it-IT" sz="1800" i="1" dirty="0"/>
              <a:t>Impiegare meccanismi di autorizzazione per controllare il flusso di informazioni all’interno del sistema e tra sistemi diversi connessi.</a:t>
            </a:r>
          </a:p>
          <a:p>
            <a:endParaRPr lang="it-IT" sz="1800" i="1" dirty="0"/>
          </a:p>
          <a:p>
            <a:r>
              <a:rPr lang="it-IT" dirty="0" err="1"/>
              <a:t>Studyapp</a:t>
            </a:r>
            <a:r>
              <a:rPr lang="it-IT" dirty="0"/>
              <a:t> comunica in modo sicuro e autenticato con i servizi </a:t>
            </a:r>
            <a:r>
              <a:rPr lang="it-IT" dirty="0" err="1"/>
              <a:t>Vault</a:t>
            </a:r>
            <a:r>
              <a:rPr lang="it-IT" dirty="0"/>
              <a:t>, </a:t>
            </a:r>
            <a:r>
              <a:rPr lang="it-IT" dirty="0" err="1"/>
              <a:t>Keycloak</a:t>
            </a:r>
            <a:r>
              <a:rPr lang="it-IT" dirty="0"/>
              <a:t> e con il database </a:t>
            </a:r>
            <a:r>
              <a:rPr lang="it-IT" dirty="0" err="1"/>
              <a:t>Postgres</a:t>
            </a:r>
            <a:r>
              <a:rPr lang="it-IT" dirty="0"/>
              <a:t>.</a:t>
            </a:r>
          </a:p>
          <a:p>
            <a:r>
              <a:rPr lang="it-IT" dirty="0"/>
              <a:t>Il flusso di informazioni scaturito dall’interazione dell’utente è gestito e controllato mediante le funzionalità di </a:t>
            </a:r>
            <a:r>
              <a:rPr lang="it-IT" dirty="0" err="1"/>
              <a:t>Nginx</a:t>
            </a:r>
            <a:r>
              <a:rPr lang="it-IT" dirty="0"/>
              <a:t>, che permette di esporre in modo sicuro i vari servizi.</a:t>
            </a:r>
          </a:p>
          <a:p>
            <a:endParaRPr lang="it-IT" dirty="0"/>
          </a:p>
        </p:txBody>
      </p:sp>
    </p:spTree>
    <p:extLst>
      <p:ext uri="{BB962C8B-B14F-4D97-AF65-F5344CB8AC3E}">
        <p14:creationId xmlns:p14="http://schemas.microsoft.com/office/powerpoint/2010/main" val="24572318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EF8245-1AC6-B9DC-F6FE-ECBC259E567E}"/>
              </a:ext>
            </a:extLst>
          </p:cNvPr>
          <p:cNvSpPr>
            <a:spLocks noGrp="1"/>
          </p:cNvSpPr>
          <p:nvPr>
            <p:ph type="title"/>
          </p:nvPr>
        </p:nvSpPr>
        <p:spPr>
          <a:xfrm>
            <a:off x="762000" y="1524000"/>
            <a:ext cx="10668000" cy="836645"/>
          </a:xfrm>
        </p:spPr>
        <p:txBody>
          <a:bodyPr>
            <a:normAutofit/>
          </a:bodyPr>
          <a:lstStyle/>
          <a:p>
            <a:pPr algn="ctr"/>
            <a:r>
              <a:rPr lang="it-IT" dirty="0"/>
              <a:t>AC-05</a:t>
            </a:r>
            <a:br>
              <a:rPr lang="it-IT" dirty="0"/>
            </a:br>
            <a:r>
              <a:rPr lang="it-IT" sz="1800" dirty="0">
                <a:effectLst/>
                <a:latin typeface="Calibri" panose="020F0502020204030204" pitchFamily="34" charset="0"/>
                <a:ea typeface="Calibri" panose="020F0502020204030204" pitchFamily="34" charset="0"/>
                <a:cs typeface="Times New Roman" panose="02020603050405020304" pitchFamily="18" charset="0"/>
              </a:rPr>
              <a:t> SEPARATION OF DUTIES</a:t>
            </a:r>
            <a:endParaRPr lang="it-IT" dirty="0"/>
          </a:p>
        </p:txBody>
      </p:sp>
      <p:sp>
        <p:nvSpPr>
          <p:cNvPr id="3" name="Segnaposto testo 2">
            <a:extLst>
              <a:ext uri="{FF2B5EF4-FFF2-40B4-BE49-F238E27FC236}">
                <a16:creationId xmlns:a16="http://schemas.microsoft.com/office/drawing/2014/main" id="{AE4E7DAC-307C-FDD0-3690-CA9D94FF4131}"/>
              </a:ext>
            </a:extLst>
          </p:cNvPr>
          <p:cNvSpPr>
            <a:spLocks noGrp="1"/>
          </p:cNvSpPr>
          <p:nvPr>
            <p:ph type="body" idx="1"/>
          </p:nvPr>
        </p:nvSpPr>
        <p:spPr>
          <a:xfrm>
            <a:off x="762000" y="2360645"/>
            <a:ext cx="10668000" cy="3735355"/>
          </a:xfrm>
        </p:spPr>
        <p:txBody>
          <a:bodyPr>
            <a:normAutofit/>
          </a:bodyPr>
          <a:lstStyle/>
          <a:p>
            <a:r>
              <a:rPr lang="it-IT" sz="1800" i="1" dirty="0"/>
              <a:t>Separare le funzioni di business tra diversi utenti o ruoli.</a:t>
            </a:r>
          </a:p>
          <a:p>
            <a:endParaRPr lang="it-IT" sz="1800" i="1" dirty="0"/>
          </a:p>
          <a:p>
            <a:r>
              <a:rPr lang="it-IT" dirty="0"/>
              <a:t>Il controllo è stato implementato nell'applicazione mediante la suddivisione degli utenti in due ruoli distinti: User e Admin. Le azioni consentite per ciascun ruolo sono disgiunte; ad esempio, uno studente può utilizzare l'applicazione per creare gruppi e sessioni con altri utenti mentre un amministratore può visualizzare, modificare ed eliminare gruppi e sessioni esistenti.</a:t>
            </a:r>
          </a:p>
        </p:txBody>
      </p:sp>
    </p:spTree>
    <p:extLst>
      <p:ext uri="{BB962C8B-B14F-4D97-AF65-F5344CB8AC3E}">
        <p14:creationId xmlns:p14="http://schemas.microsoft.com/office/powerpoint/2010/main" val="31301946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EF8245-1AC6-B9DC-F6FE-ECBC259E567E}"/>
              </a:ext>
            </a:extLst>
          </p:cNvPr>
          <p:cNvSpPr>
            <a:spLocks noGrp="1"/>
          </p:cNvSpPr>
          <p:nvPr>
            <p:ph type="title"/>
          </p:nvPr>
        </p:nvSpPr>
        <p:spPr>
          <a:xfrm>
            <a:off x="762000" y="1524000"/>
            <a:ext cx="10668000" cy="836645"/>
          </a:xfrm>
        </p:spPr>
        <p:txBody>
          <a:bodyPr>
            <a:normAutofit/>
          </a:bodyPr>
          <a:lstStyle/>
          <a:p>
            <a:pPr algn="ctr"/>
            <a:r>
              <a:rPr lang="it-IT" dirty="0"/>
              <a:t>AC-06</a:t>
            </a:r>
            <a:br>
              <a:rPr lang="it-IT" dirty="0"/>
            </a:br>
            <a:r>
              <a:rPr lang="it-IT" sz="1800" dirty="0">
                <a:effectLst/>
                <a:latin typeface="Calibri" panose="020F0502020204030204" pitchFamily="34" charset="0"/>
                <a:ea typeface="Calibri" panose="020F0502020204030204" pitchFamily="34" charset="0"/>
                <a:cs typeface="Times New Roman" panose="02020603050405020304" pitchFamily="18" charset="0"/>
              </a:rPr>
              <a:t> LEAST PRIVILEGE</a:t>
            </a:r>
            <a:endParaRPr lang="it-IT" dirty="0"/>
          </a:p>
        </p:txBody>
      </p:sp>
      <p:sp>
        <p:nvSpPr>
          <p:cNvPr id="3" name="Segnaposto testo 2">
            <a:extLst>
              <a:ext uri="{FF2B5EF4-FFF2-40B4-BE49-F238E27FC236}">
                <a16:creationId xmlns:a16="http://schemas.microsoft.com/office/drawing/2014/main" id="{AE4E7DAC-307C-FDD0-3690-CA9D94FF4131}"/>
              </a:ext>
            </a:extLst>
          </p:cNvPr>
          <p:cNvSpPr>
            <a:spLocks noGrp="1"/>
          </p:cNvSpPr>
          <p:nvPr>
            <p:ph type="body" idx="1"/>
          </p:nvPr>
        </p:nvSpPr>
        <p:spPr>
          <a:xfrm>
            <a:off x="762000" y="2360645"/>
            <a:ext cx="10668000" cy="3735355"/>
          </a:xfrm>
        </p:spPr>
        <p:txBody>
          <a:bodyPr>
            <a:normAutofit fontScale="70000" lnSpcReduction="20000"/>
          </a:bodyPr>
          <a:lstStyle/>
          <a:p>
            <a:r>
              <a:rPr lang="it-IT" sz="1400" i="1" dirty="0"/>
              <a:t>Applica il principio del privilegio minimo, consentendo solo gli accessi autorizzati per gli utenti (o processi che agiscono per conto degli utenti) che sono necessari per completare compiti organizzativi assegnati.</a:t>
            </a:r>
          </a:p>
          <a:p>
            <a:pPr algn="just"/>
            <a:r>
              <a:rPr lang="it-IT" sz="1800" i="1" dirty="0"/>
              <a:t>Enhancement:</a:t>
            </a:r>
          </a:p>
          <a:p>
            <a:pPr lvl="1" algn="just"/>
            <a:r>
              <a:rPr lang="it-IT" sz="1800" b="1" i="1" dirty="0"/>
              <a:t>AC-06(01): Autorizza l'accesso alle funzioni di sicurezza. </a:t>
            </a:r>
          </a:p>
          <a:p>
            <a:pPr lvl="1" algn="just"/>
            <a:r>
              <a:rPr lang="it-IT" sz="1800" b="1" i="1" dirty="0"/>
              <a:t>AC-06(02): Accesso non privilegiato per funzioni non di sicurezza.</a:t>
            </a:r>
          </a:p>
          <a:p>
            <a:pPr lvl="1" algn="just"/>
            <a:r>
              <a:rPr lang="it-IT" sz="1800" b="1" i="1" dirty="0"/>
              <a:t>AC-06(03): Accesso in rete a comandi privilegiati</a:t>
            </a:r>
          </a:p>
          <a:p>
            <a:pPr lvl="1" algn="just"/>
            <a:r>
              <a:rPr lang="it-IT" sz="1800" b="1" i="1" dirty="0"/>
              <a:t>AC-06(05): Account privilegiati.</a:t>
            </a:r>
          </a:p>
          <a:p>
            <a:pPr lvl="1" algn="just"/>
            <a:r>
              <a:rPr lang="it-IT" sz="1800" b="1" i="1" dirty="0"/>
              <a:t>AC-06(07): Revisione dei privilegi dell'utente.</a:t>
            </a:r>
          </a:p>
          <a:p>
            <a:pPr lvl="1" algn="just"/>
            <a:r>
              <a:rPr lang="it-IT" sz="1800" b="1" i="1" dirty="0"/>
              <a:t>AC-06(09): Registra l'uso delle funzioni privilegiate.</a:t>
            </a:r>
          </a:p>
          <a:p>
            <a:pPr lvl="1" algn="just"/>
            <a:r>
              <a:rPr lang="it-IT" sz="1800" b="1" i="1" dirty="0"/>
              <a:t>AC-06(10): Vieta agli utenti non privilegiati di eseguire funzioni privilegiate.</a:t>
            </a:r>
          </a:p>
          <a:p>
            <a:pPr lvl="1" algn="just"/>
            <a:endParaRPr lang="it-IT" sz="1800" b="1" i="1" dirty="0"/>
          </a:p>
          <a:p>
            <a:r>
              <a:rPr lang="it-IT" dirty="0"/>
              <a:t>In questa applicazione, ciascun ruolo di sistema consente agli utenti di eseguire esclusivamente le azioni associate a quel ruolo, senza sovrapposizioni di responsabilità. Le chiamate all'Admin API di </a:t>
            </a:r>
            <a:r>
              <a:rPr lang="it-IT" dirty="0" err="1"/>
              <a:t>Keycloak</a:t>
            </a:r>
            <a:r>
              <a:rPr lang="it-IT" dirty="0"/>
              <a:t> sono effettuate tramite un client il cui insieme di ruoli è ridotto a ciò che serve per esercitare le funzioni necessarie.</a:t>
            </a:r>
          </a:p>
          <a:p>
            <a:endParaRPr lang="it-IT" dirty="0"/>
          </a:p>
        </p:txBody>
      </p:sp>
    </p:spTree>
    <p:extLst>
      <p:ext uri="{BB962C8B-B14F-4D97-AF65-F5344CB8AC3E}">
        <p14:creationId xmlns:p14="http://schemas.microsoft.com/office/powerpoint/2010/main" val="6274614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EF8245-1AC6-B9DC-F6FE-ECBC259E567E}"/>
              </a:ext>
            </a:extLst>
          </p:cNvPr>
          <p:cNvSpPr>
            <a:spLocks noGrp="1"/>
          </p:cNvSpPr>
          <p:nvPr>
            <p:ph type="title"/>
          </p:nvPr>
        </p:nvSpPr>
        <p:spPr>
          <a:xfrm>
            <a:off x="762000" y="1524000"/>
            <a:ext cx="10668000" cy="836645"/>
          </a:xfrm>
        </p:spPr>
        <p:txBody>
          <a:bodyPr>
            <a:normAutofit/>
          </a:bodyPr>
          <a:lstStyle/>
          <a:p>
            <a:pPr algn="ctr"/>
            <a:r>
              <a:rPr lang="it-IT" dirty="0"/>
              <a:t>AC-07</a:t>
            </a:r>
            <a:br>
              <a:rPr lang="it-IT" dirty="0"/>
            </a:br>
            <a:r>
              <a:rPr lang="it-IT" sz="1800" dirty="0">
                <a:effectLst/>
                <a:latin typeface="Calibri" panose="020F0502020204030204" pitchFamily="34" charset="0"/>
                <a:ea typeface="Calibri" panose="020F0502020204030204" pitchFamily="34" charset="0"/>
                <a:cs typeface="Times New Roman" panose="02020603050405020304" pitchFamily="18" charset="0"/>
              </a:rPr>
              <a:t> UNSUCCESSFUL LOGON ATTEMPTS</a:t>
            </a:r>
            <a:endParaRPr lang="it-IT" dirty="0"/>
          </a:p>
        </p:txBody>
      </p:sp>
      <p:sp>
        <p:nvSpPr>
          <p:cNvPr id="3" name="Segnaposto testo 2">
            <a:extLst>
              <a:ext uri="{FF2B5EF4-FFF2-40B4-BE49-F238E27FC236}">
                <a16:creationId xmlns:a16="http://schemas.microsoft.com/office/drawing/2014/main" id="{AE4E7DAC-307C-FDD0-3690-CA9D94FF4131}"/>
              </a:ext>
            </a:extLst>
          </p:cNvPr>
          <p:cNvSpPr>
            <a:spLocks noGrp="1"/>
          </p:cNvSpPr>
          <p:nvPr>
            <p:ph type="body" idx="1"/>
          </p:nvPr>
        </p:nvSpPr>
        <p:spPr>
          <a:xfrm>
            <a:off x="762000" y="2360645"/>
            <a:ext cx="10668000" cy="3735355"/>
          </a:xfrm>
        </p:spPr>
        <p:txBody>
          <a:bodyPr>
            <a:normAutofit fontScale="92500" lnSpcReduction="20000"/>
          </a:bodyPr>
          <a:lstStyle/>
          <a:p>
            <a:r>
              <a:rPr lang="it-IT" sz="1800" i="1" dirty="0"/>
              <a:t>a) Imporre un limite definito di tentativi di login falliti da un utente avvenuti in un periodo di tempo definito, e</a:t>
            </a:r>
          </a:p>
          <a:p>
            <a:r>
              <a:rPr lang="it-IT" sz="1800" i="1" dirty="0"/>
              <a:t>b) Effettuare, automaticamente, il lock dell'account per un tempo definito e la notifica all'amministratore di sistema.</a:t>
            </a:r>
          </a:p>
          <a:p>
            <a:endParaRPr lang="it-IT" sz="1800" i="1" dirty="0"/>
          </a:p>
          <a:p>
            <a:r>
              <a:rPr lang="it-IT" dirty="0" err="1"/>
              <a:t>Keycloak</a:t>
            </a:r>
            <a:r>
              <a:rPr lang="it-IT" dirty="0"/>
              <a:t> permette di definire il comportamento da rispettare in caso di tentativi di login falliti. Dopo 5 fallimenti scatta un lock dell'account per 5 minuti. Si aggiungono altri 5 minuti se si verificano altri 5 fallimenti. Il massimo tempo di attesa è 15 minuti.</a:t>
            </a:r>
          </a:p>
          <a:p>
            <a:r>
              <a:rPr lang="it-IT" dirty="0"/>
              <a:t>Il contatore dei tentativi falliti viene azzerato dopo 12 ore.</a:t>
            </a:r>
          </a:p>
          <a:p>
            <a:r>
              <a:rPr lang="it-IT" dirty="0"/>
              <a:t>Se in meno di un secondo si è verificato un altro tentativo di login si attiva un meccanismo di difesa che blocca l’account per 5 minuti.</a:t>
            </a:r>
          </a:p>
          <a:p>
            <a:endParaRPr lang="it-IT" dirty="0"/>
          </a:p>
        </p:txBody>
      </p:sp>
    </p:spTree>
    <p:extLst>
      <p:ext uri="{BB962C8B-B14F-4D97-AF65-F5344CB8AC3E}">
        <p14:creationId xmlns:p14="http://schemas.microsoft.com/office/powerpoint/2010/main" val="15294660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EF8245-1AC6-B9DC-F6FE-ECBC259E567E}"/>
              </a:ext>
            </a:extLst>
          </p:cNvPr>
          <p:cNvSpPr>
            <a:spLocks noGrp="1"/>
          </p:cNvSpPr>
          <p:nvPr>
            <p:ph type="title"/>
          </p:nvPr>
        </p:nvSpPr>
        <p:spPr/>
        <p:txBody>
          <a:bodyPr>
            <a:normAutofit/>
          </a:bodyPr>
          <a:lstStyle/>
          <a:p>
            <a:pPr algn="ctr"/>
            <a:r>
              <a:rPr lang="it-IT" dirty="0"/>
              <a:t>AC-07</a:t>
            </a:r>
            <a:br>
              <a:rPr lang="it-IT" dirty="0"/>
            </a:br>
            <a:r>
              <a:rPr lang="it-IT" sz="1800" dirty="0">
                <a:effectLst/>
                <a:latin typeface="Calibri" panose="020F0502020204030204" pitchFamily="34" charset="0"/>
                <a:ea typeface="Calibri" panose="020F0502020204030204" pitchFamily="34" charset="0"/>
                <a:cs typeface="Times New Roman" panose="02020603050405020304" pitchFamily="18" charset="0"/>
              </a:rPr>
              <a:t> UNSUCCESSFUL LOGON ATTEMPTS</a:t>
            </a:r>
            <a:endParaRPr lang="it-IT" dirty="0"/>
          </a:p>
        </p:txBody>
      </p:sp>
      <p:pic>
        <p:nvPicPr>
          <p:cNvPr id="6" name="Segnaposto contenuto 5" descr="Immagine che contiene testo, schermata, numero, Carattere&#10;&#10;Descrizione generata automaticamente">
            <a:extLst>
              <a:ext uri="{FF2B5EF4-FFF2-40B4-BE49-F238E27FC236}">
                <a16:creationId xmlns:a16="http://schemas.microsoft.com/office/drawing/2014/main" id="{8AC5FB72-1F19-13D4-C177-3D97FEBB8D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38562" y="1927846"/>
            <a:ext cx="4714875" cy="4806632"/>
          </a:xfrm>
        </p:spPr>
      </p:pic>
    </p:spTree>
    <p:extLst>
      <p:ext uri="{BB962C8B-B14F-4D97-AF65-F5344CB8AC3E}">
        <p14:creationId xmlns:p14="http://schemas.microsoft.com/office/powerpoint/2010/main" val="1934592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4692CC-09E1-15FF-CA39-150791BDD4C3}"/>
              </a:ext>
            </a:extLst>
          </p:cNvPr>
          <p:cNvSpPr>
            <a:spLocks noGrp="1"/>
          </p:cNvSpPr>
          <p:nvPr>
            <p:ph type="title"/>
          </p:nvPr>
        </p:nvSpPr>
        <p:spPr/>
        <p:txBody>
          <a:bodyPr/>
          <a:lstStyle/>
          <a:p>
            <a:pPr algn="ctr"/>
            <a:r>
              <a:rPr lang="it-IT" dirty="0" err="1"/>
              <a:t>COnfidentiality</a:t>
            </a:r>
            <a:endParaRPr lang="it-IT" dirty="0"/>
          </a:p>
        </p:txBody>
      </p:sp>
      <p:sp>
        <p:nvSpPr>
          <p:cNvPr id="3" name="Segnaposto contenuto 2">
            <a:extLst>
              <a:ext uri="{FF2B5EF4-FFF2-40B4-BE49-F238E27FC236}">
                <a16:creationId xmlns:a16="http://schemas.microsoft.com/office/drawing/2014/main" id="{161828BD-BCDB-5D1F-18A4-1675A536C71C}"/>
              </a:ext>
            </a:extLst>
          </p:cNvPr>
          <p:cNvSpPr>
            <a:spLocks noGrp="1"/>
          </p:cNvSpPr>
          <p:nvPr>
            <p:ph idx="1"/>
          </p:nvPr>
        </p:nvSpPr>
        <p:spPr/>
        <p:txBody>
          <a:bodyPr>
            <a:normAutofit/>
          </a:bodyPr>
          <a:lstStyle/>
          <a:p>
            <a:pPr marL="0" indent="0">
              <a:buNone/>
            </a:pPr>
            <a:r>
              <a:rPr lang="it-IT" dirty="0"/>
              <a:t>Le risorse chiave della nostra app includono dati sensibili degli utenti, e preservare la </a:t>
            </a:r>
            <a:r>
              <a:rPr lang="it-IT" dirty="0" err="1"/>
              <a:t>confidentiality</a:t>
            </a:r>
            <a:r>
              <a:rPr lang="it-IT" dirty="0"/>
              <a:t> di tali informazioni è di primaria importanza. Per garantire ciò, utilizziamo protocolli di sicurezza, in particolare TLS, per cifrare e proteggere le comunicazioni tra le diverse entità. L'obiettivo principale è assicurare che solo le entità autorizzate possano accedere e comprendere questi dati sensibili, mantenendo così un elevato livello di </a:t>
            </a:r>
            <a:r>
              <a:rPr lang="it-IT" dirty="0" err="1"/>
              <a:t>confidentiality</a:t>
            </a:r>
            <a:r>
              <a:rPr lang="it-IT" dirty="0"/>
              <a:t> nell'applicazione.</a:t>
            </a:r>
          </a:p>
        </p:txBody>
      </p:sp>
    </p:spTree>
    <p:extLst>
      <p:ext uri="{BB962C8B-B14F-4D97-AF65-F5344CB8AC3E}">
        <p14:creationId xmlns:p14="http://schemas.microsoft.com/office/powerpoint/2010/main" val="12052593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EF8245-1AC6-B9DC-F6FE-ECBC259E567E}"/>
              </a:ext>
            </a:extLst>
          </p:cNvPr>
          <p:cNvSpPr>
            <a:spLocks noGrp="1"/>
          </p:cNvSpPr>
          <p:nvPr>
            <p:ph type="title"/>
          </p:nvPr>
        </p:nvSpPr>
        <p:spPr>
          <a:xfrm>
            <a:off x="762000" y="1524000"/>
            <a:ext cx="10668000" cy="836645"/>
          </a:xfrm>
        </p:spPr>
        <p:txBody>
          <a:bodyPr>
            <a:normAutofit/>
          </a:bodyPr>
          <a:lstStyle/>
          <a:p>
            <a:pPr algn="ctr"/>
            <a:r>
              <a:rPr lang="it-IT" dirty="0"/>
              <a:t>AC-08</a:t>
            </a:r>
            <a:br>
              <a:rPr lang="it-IT" dirty="0"/>
            </a:br>
            <a:r>
              <a:rPr lang="it-IT" sz="1800" dirty="0">
                <a:effectLst/>
                <a:latin typeface="Calibri" panose="020F0502020204030204" pitchFamily="34" charset="0"/>
                <a:ea typeface="Calibri" panose="020F0502020204030204" pitchFamily="34" charset="0"/>
                <a:cs typeface="Times New Roman" panose="02020603050405020304" pitchFamily="18" charset="0"/>
              </a:rPr>
              <a:t> SYSTEM USE NOTIFICATION</a:t>
            </a:r>
            <a:endParaRPr lang="it-IT" dirty="0"/>
          </a:p>
        </p:txBody>
      </p:sp>
      <p:sp>
        <p:nvSpPr>
          <p:cNvPr id="3" name="Segnaposto testo 2">
            <a:extLst>
              <a:ext uri="{FF2B5EF4-FFF2-40B4-BE49-F238E27FC236}">
                <a16:creationId xmlns:a16="http://schemas.microsoft.com/office/drawing/2014/main" id="{AE4E7DAC-307C-FDD0-3690-CA9D94FF4131}"/>
              </a:ext>
            </a:extLst>
          </p:cNvPr>
          <p:cNvSpPr>
            <a:spLocks noGrp="1"/>
          </p:cNvSpPr>
          <p:nvPr>
            <p:ph type="body" idx="1"/>
          </p:nvPr>
        </p:nvSpPr>
        <p:spPr>
          <a:xfrm>
            <a:off x="762000" y="2360645"/>
            <a:ext cx="10668000" cy="3735355"/>
          </a:xfrm>
        </p:spPr>
        <p:txBody>
          <a:bodyPr>
            <a:normAutofit/>
          </a:bodyPr>
          <a:lstStyle/>
          <a:p>
            <a:r>
              <a:rPr lang="it-IT" sz="1800" i="1" dirty="0"/>
              <a:t>Mostrare agli utenti, a mezzo di notifiche o banner, che l’utilizzo del sistema è governato da leggi in vigore.</a:t>
            </a:r>
            <a:br>
              <a:rPr lang="it-IT" sz="1800" i="1" dirty="0"/>
            </a:br>
            <a:r>
              <a:rPr lang="it-IT" sz="1800" i="1" dirty="0"/>
              <a:t>Mostrare agli utenti, a mezzo di notifiche o banner, che l’utilizzo del sistema potrebbe essere monitorato, registrato e soggetto a indagini.</a:t>
            </a:r>
            <a:br>
              <a:rPr lang="it-IT" sz="1800" i="1" dirty="0"/>
            </a:br>
            <a:r>
              <a:rPr lang="it-IT" sz="1800" i="1" dirty="0"/>
              <a:t>Mostrare agli utenti, a mezzo di notifiche o banner, che l’uso improprio del sistema è soggetto a penali.</a:t>
            </a:r>
            <a:br>
              <a:rPr lang="it-IT" sz="1800" i="1" dirty="0"/>
            </a:br>
            <a:r>
              <a:rPr lang="it-IT" sz="1800" i="1" dirty="0"/>
              <a:t>Mantenere il messaggio o il banner sullo schermo finché l’utente conferma di aver letto e accettato le condizioni di utilizzo</a:t>
            </a:r>
          </a:p>
          <a:p>
            <a:pPr marL="0" indent="0">
              <a:lnSpc>
                <a:spcPct val="90000"/>
              </a:lnSpc>
              <a:spcBef>
                <a:spcPts val="0"/>
              </a:spcBef>
              <a:spcAft>
                <a:spcPts val="800"/>
              </a:spcAft>
              <a:buNone/>
            </a:pPr>
            <a:endParaRPr lang="it-IT" sz="1800" dirty="0">
              <a:ea typeface="+mn-lt"/>
              <a:cs typeface="+mn-lt"/>
            </a:endParaRPr>
          </a:p>
          <a:p>
            <a:pPr marL="0" indent="0">
              <a:lnSpc>
                <a:spcPct val="90000"/>
              </a:lnSpc>
              <a:spcBef>
                <a:spcPts val="0"/>
              </a:spcBef>
              <a:spcAft>
                <a:spcPts val="800"/>
              </a:spcAft>
              <a:buNone/>
            </a:pPr>
            <a:r>
              <a:rPr lang="it-IT" sz="1800" dirty="0">
                <a:ea typeface="+mn-lt"/>
                <a:cs typeface="+mn-lt"/>
              </a:rPr>
              <a:t>L’utente, all’atto della registrazione, è obbligato a prendere visione e ad accettare i termini e le condizioni d’uso.</a:t>
            </a:r>
            <a:endParaRPr lang="it-IT" sz="2000" dirty="0">
              <a:ea typeface="+mn-lt"/>
              <a:cs typeface="+mn-lt"/>
            </a:endParaRPr>
          </a:p>
          <a:p>
            <a:endParaRPr lang="it-IT" dirty="0"/>
          </a:p>
        </p:txBody>
      </p:sp>
    </p:spTree>
    <p:extLst>
      <p:ext uri="{BB962C8B-B14F-4D97-AF65-F5344CB8AC3E}">
        <p14:creationId xmlns:p14="http://schemas.microsoft.com/office/powerpoint/2010/main" val="40462491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EF8245-1AC6-B9DC-F6FE-ECBC259E567E}"/>
              </a:ext>
            </a:extLst>
          </p:cNvPr>
          <p:cNvSpPr>
            <a:spLocks noGrp="1"/>
          </p:cNvSpPr>
          <p:nvPr>
            <p:ph type="title"/>
          </p:nvPr>
        </p:nvSpPr>
        <p:spPr/>
        <p:txBody>
          <a:bodyPr>
            <a:normAutofit/>
          </a:bodyPr>
          <a:lstStyle/>
          <a:p>
            <a:pPr algn="ctr"/>
            <a:r>
              <a:rPr lang="it-IT" dirty="0"/>
              <a:t>AC-08</a:t>
            </a:r>
            <a:br>
              <a:rPr lang="it-IT" dirty="0"/>
            </a:br>
            <a:r>
              <a:rPr lang="it-IT" sz="1800" dirty="0">
                <a:effectLst/>
                <a:latin typeface="Calibri" panose="020F0502020204030204" pitchFamily="34" charset="0"/>
                <a:ea typeface="Calibri" panose="020F0502020204030204" pitchFamily="34" charset="0"/>
                <a:cs typeface="Times New Roman" panose="02020603050405020304" pitchFamily="18" charset="0"/>
              </a:rPr>
              <a:t> SYSTEM USE NOTIFICATION</a:t>
            </a:r>
            <a:endParaRPr lang="it-IT" dirty="0"/>
          </a:p>
        </p:txBody>
      </p:sp>
      <p:pic>
        <p:nvPicPr>
          <p:cNvPr id="6" name="Segnaposto contenuto 5">
            <a:extLst>
              <a:ext uri="{FF2B5EF4-FFF2-40B4-BE49-F238E27FC236}">
                <a16:creationId xmlns:a16="http://schemas.microsoft.com/office/drawing/2014/main" id="{E3C5537C-A4F3-4119-C068-9BCF7E0EAF77}"/>
              </a:ext>
            </a:extLst>
          </p:cNvPr>
          <p:cNvPicPr>
            <a:picLocks noGrp="1" noChangeAspect="1"/>
          </p:cNvPicPr>
          <p:nvPr>
            <p:ph idx="1"/>
          </p:nvPr>
        </p:nvPicPr>
        <p:blipFill rotWithShape="1">
          <a:blip r:embed="rId2"/>
          <a:srcRect l="1414" t="3026" r="3734" b="2997"/>
          <a:stretch/>
        </p:blipFill>
        <p:spPr>
          <a:xfrm>
            <a:off x="3685592" y="1894115"/>
            <a:ext cx="4702627" cy="4345368"/>
          </a:xfrm>
        </p:spPr>
      </p:pic>
    </p:spTree>
    <p:extLst>
      <p:ext uri="{BB962C8B-B14F-4D97-AF65-F5344CB8AC3E}">
        <p14:creationId xmlns:p14="http://schemas.microsoft.com/office/powerpoint/2010/main" val="21272854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EF8245-1AC6-B9DC-F6FE-ECBC259E567E}"/>
              </a:ext>
            </a:extLst>
          </p:cNvPr>
          <p:cNvSpPr>
            <a:spLocks noGrp="1"/>
          </p:cNvSpPr>
          <p:nvPr>
            <p:ph type="title"/>
          </p:nvPr>
        </p:nvSpPr>
        <p:spPr>
          <a:xfrm>
            <a:off x="762000" y="1524000"/>
            <a:ext cx="10668000" cy="836645"/>
          </a:xfrm>
        </p:spPr>
        <p:txBody>
          <a:bodyPr>
            <a:normAutofit/>
          </a:bodyPr>
          <a:lstStyle/>
          <a:p>
            <a:pPr algn="ctr"/>
            <a:r>
              <a:rPr lang="it-IT" dirty="0"/>
              <a:t>AC-12</a:t>
            </a:r>
            <a:br>
              <a:rPr lang="it-IT" dirty="0"/>
            </a:br>
            <a:r>
              <a:rPr lang="it-IT" sz="1800" dirty="0">
                <a:effectLst/>
                <a:latin typeface="Calibri" panose="020F0502020204030204" pitchFamily="34" charset="0"/>
                <a:ea typeface="Calibri" panose="020F0502020204030204" pitchFamily="34" charset="0"/>
                <a:cs typeface="Times New Roman" panose="02020603050405020304" pitchFamily="18" charset="0"/>
              </a:rPr>
              <a:t>SESSION TERMINATION</a:t>
            </a:r>
            <a:endParaRPr lang="it-IT" dirty="0"/>
          </a:p>
        </p:txBody>
      </p:sp>
      <p:sp>
        <p:nvSpPr>
          <p:cNvPr id="3" name="Segnaposto testo 2">
            <a:extLst>
              <a:ext uri="{FF2B5EF4-FFF2-40B4-BE49-F238E27FC236}">
                <a16:creationId xmlns:a16="http://schemas.microsoft.com/office/drawing/2014/main" id="{AE4E7DAC-307C-FDD0-3690-CA9D94FF4131}"/>
              </a:ext>
            </a:extLst>
          </p:cNvPr>
          <p:cNvSpPr>
            <a:spLocks noGrp="1"/>
          </p:cNvSpPr>
          <p:nvPr>
            <p:ph type="body" idx="1"/>
          </p:nvPr>
        </p:nvSpPr>
        <p:spPr>
          <a:xfrm>
            <a:off x="762000" y="2360645"/>
            <a:ext cx="10668000" cy="3735355"/>
          </a:xfrm>
        </p:spPr>
        <p:txBody>
          <a:bodyPr>
            <a:normAutofit/>
          </a:bodyPr>
          <a:lstStyle/>
          <a:p>
            <a:r>
              <a:rPr lang="it-IT" sz="1800" i="1" dirty="0"/>
              <a:t>Terminare automaticamente una sessione utente a seguito del verificarsi di specifiche condizioni.</a:t>
            </a:r>
          </a:p>
          <a:p>
            <a:pPr marL="0" indent="0">
              <a:lnSpc>
                <a:spcPct val="90000"/>
              </a:lnSpc>
              <a:spcBef>
                <a:spcPts val="0"/>
              </a:spcBef>
              <a:spcAft>
                <a:spcPts val="800"/>
              </a:spcAft>
              <a:buNone/>
            </a:pPr>
            <a:endParaRPr lang="it-IT" sz="1800" dirty="0">
              <a:ea typeface="+mn-lt"/>
              <a:cs typeface="+mn-lt"/>
            </a:endParaRPr>
          </a:p>
          <a:p>
            <a:pPr marL="0" indent="0">
              <a:lnSpc>
                <a:spcPct val="90000"/>
              </a:lnSpc>
              <a:spcBef>
                <a:spcPts val="0"/>
              </a:spcBef>
              <a:spcAft>
                <a:spcPts val="800"/>
              </a:spcAft>
              <a:buNone/>
            </a:pPr>
            <a:r>
              <a:rPr lang="it-IT" sz="2000" dirty="0">
                <a:ea typeface="+mn-lt"/>
                <a:cs typeface="+mn-lt"/>
              </a:rPr>
              <a:t>Il sistema termina una sessione utente dopo 10 minuti di inattività: se per 10 minuti l’utente non ha inviato alcuna richiesta al server, l’IAM invalida la sessione applicativa.</a:t>
            </a:r>
          </a:p>
          <a:p>
            <a:pPr marL="0" indent="0">
              <a:lnSpc>
                <a:spcPct val="90000"/>
              </a:lnSpc>
              <a:spcBef>
                <a:spcPts val="0"/>
              </a:spcBef>
              <a:spcAft>
                <a:spcPts val="800"/>
              </a:spcAft>
              <a:buNone/>
            </a:pPr>
            <a:r>
              <a:rPr lang="it-IT" sz="2000" dirty="0"/>
              <a:t>Avendo impostato la durata massima di una sessione pari a 10 minuti, i cookie di sessione impostati da </a:t>
            </a:r>
            <a:r>
              <a:rPr lang="it-IT" sz="2000" dirty="0" err="1"/>
              <a:t>Keycloak</a:t>
            </a:r>
            <a:r>
              <a:rPr lang="it-IT" sz="2000" dirty="0"/>
              <a:t> per le KEYCLOAK_SESSION hanno una durata proprio pari a 10 minuti, periodo di tempo dopo il quale scadono.</a:t>
            </a:r>
          </a:p>
          <a:p>
            <a:pPr marL="0" indent="0">
              <a:lnSpc>
                <a:spcPct val="90000"/>
              </a:lnSpc>
              <a:spcBef>
                <a:spcPts val="0"/>
              </a:spcBef>
              <a:spcAft>
                <a:spcPts val="800"/>
              </a:spcAft>
              <a:buNone/>
            </a:pPr>
            <a:endParaRPr lang="it-IT" dirty="0"/>
          </a:p>
        </p:txBody>
      </p:sp>
    </p:spTree>
    <p:extLst>
      <p:ext uri="{BB962C8B-B14F-4D97-AF65-F5344CB8AC3E}">
        <p14:creationId xmlns:p14="http://schemas.microsoft.com/office/powerpoint/2010/main" val="9714262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EF8245-1AC6-B9DC-F6FE-ECBC259E567E}"/>
              </a:ext>
            </a:extLst>
          </p:cNvPr>
          <p:cNvSpPr>
            <a:spLocks noGrp="1"/>
          </p:cNvSpPr>
          <p:nvPr>
            <p:ph type="title"/>
          </p:nvPr>
        </p:nvSpPr>
        <p:spPr>
          <a:xfrm>
            <a:off x="762000" y="1524000"/>
            <a:ext cx="10668000" cy="836645"/>
          </a:xfrm>
        </p:spPr>
        <p:txBody>
          <a:bodyPr>
            <a:normAutofit/>
          </a:bodyPr>
          <a:lstStyle/>
          <a:p>
            <a:pPr algn="ctr"/>
            <a:r>
              <a:rPr lang="it-IT" dirty="0"/>
              <a:t>AC-17</a:t>
            </a:r>
            <a:br>
              <a:rPr lang="it-IT" dirty="0"/>
            </a:br>
            <a:r>
              <a:rPr lang="it-IT" sz="1800" dirty="0">
                <a:effectLst/>
                <a:latin typeface="Calibri" panose="020F0502020204030204" pitchFamily="34" charset="0"/>
                <a:ea typeface="Calibri" panose="020F0502020204030204" pitchFamily="34" charset="0"/>
                <a:cs typeface="Times New Roman" panose="02020603050405020304" pitchFamily="18" charset="0"/>
              </a:rPr>
              <a:t> REMOTE ACCESS</a:t>
            </a:r>
            <a:endParaRPr lang="it-IT" dirty="0"/>
          </a:p>
        </p:txBody>
      </p:sp>
      <p:sp>
        <p:nvSpPr>
          <p:cNvPr id="3" name="Segnaposto testo 2">
            <a:extLst>
              <a:ext uri="{FF2B5EF4-FFF2-40B4-BE49-F238E27FC236}">
                <a16:creationId xmlns:a16="http://schemas.microsoft.com/office/drawing/2014/main" id="{AE4E7DAC-307C-FDD0-3690-CA9D94FF4131}"/>
              </a:ext>
            </a:extLst>
          </p:cNvPr>
          <p:cNvSpPr>
            <a:spLocks noGrp="1"/>
          </p:cNvSpPr>
          <p:nvPr>
            <p:ph type="body" idx="1"/>
          </p:nvPr>
        </p:nvSpPr>
        <p:spPr>
          <a:xfrm>
            <a:off x="762000" y="2360645"/>
            <a:ext cx="10668000" cy="3735355"/>
          </a:xfrm>
        </p:spPr>
        <p:txBody>
          <a:bodyPr>
            <a:normAutofit fontScale="85000" lnSpcReduction="10000"/>
          </a:bodyPr>
          <a:lstStyle/>
          <a:p>
            <a:r>
              <a:rPr lang="it-IT" sz="1400" i="1" dirty="0"/>
              <a:t>Stabilire e documentare le restrizioni d’uso, i requisiti di connessione/configurazione e le guide di implementazione per ogni tipologia di accesso remoto prevista. Autorizzare ogni tipo di accesso remoto al sistema prima di permettere la connessione.</a:t>
            </a:r>
          </a:p>
          <a:p>
            <a:pPr algn="just"/>
            <a:r>
              <a:rPr lang="it-IT" sz="1800" i="1" dirty="0"/>
              <a:t>Enhancement:</a:t>
            </a:r>
          </a:p>
          <a:p>
            <a:pPr lvl="1" algn="just"/>
            <a:r>
              <a:rPr lang="it-IT" sz="1800" b="1" i="1" dirty="0"/>
              <a:t>AC-17(01): Monitoraggio e Controllo</a:t>
            </a:r>
          </a:p>
          <a:p>
            <a:pPr lvl="1" algn="just"/>
            <a:r>
              <a:rPr lang="it-IT" sz="1800" b="1" i="1" dirty="0"/>
              <a:t>AC-17(02): Protezione della Confidenzialità e Integrità mediante Crittografia</a:t>
            </a:r>
          </a:p>
          <a:p>
            <a:pPr lvl="1" algn="just"/>
            <a:r>
              <a:rPr lang="it-IT" sz="1800" b="1" i="1" dirty="0"/>
              <a:t>AC-17(03): Punti di Controllo di Accesso Gestiti</a:t>
            </a:r>
          </a:p>
          <a:p>
            <a:pPr lvl="1" algn="just"/>
            <a:r>
              <a:rPr lang="it-IT" sz="1800" b="1" i="1" dirty="0"/>
              <a:t>AC-17(04): Comandi e Accessi Privilegiati</a:t>
            </a:r>
          </a:p>
          <a:p>
            <a:pPr lvl="1" algn="just"/>
            <a:endParaRPr lang="it-IT" sz="1800" b="1" i="1" dirty="0"/>
          </a:p>
          <a:p>
            <a:r>
              <a:rPr lang="it-IT" dirty="0"/>
              <a:t>L'accesso a tutti i servizi forniti dall'applicazione, tramite le funzionalità di </a:t>
            </a:r>
            <a:r>
              <a:rPr lang="it-IT" dirty="0" err="1"/>
              <a:t>Nginx</a:t>
            </a:r>
            <a:r>
              <a:rPr lang="it-IT" dirty="0"/>
              <a:t>, è possibile esclusivamente attraverso il protocollo HTTPS. Ciò assicura la riservatezza e l'autenticità delle comunicazioni tra l'applicazione e l'utente. In aggiunta, un sistema di autorizzazione è implementato per gestire tutte le richieste di accesso remoto verso i servizi esposti, garantendo l'accesso solo agli utenti autorizzati.</a:t>
            </a:r>
          </a:p>
          <a:p>
            <a:endParaRPr lang="it-IT" dirty="0"/>
          </a:p>
        </p:txBody>
      </p:sp>
    </p:spTree>
    <p:extLst>
      <p:ext uri="{BB962C8B-B14F-4D97-AF65-F5344CB8AC3E}">
        <p14:creationId xmlns:p14="http://schemas.microsoft.com/office/powerpoint/2010/main" val="22122338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D4B16D-600A-41A1-8B1B-3727C56C0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E7C35E0-BD19-4AFC-81BF-7A7507E9C9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60000"/>
            </a:schemeClr>
          </a:solidFill>
          <a:effectLst/>
        </p:grpSpPr>
        <p:sp>
          <p:nvSpPr>
            <p:cNvPr id="11" name="Rectangle 5">
              <a:extLst>
                <a:ext uri="{FF2B5EF4-FFF2-40B4-BE49-F238E27FC236}">
                  <a16:creationId xmlns:a16="http://schemas.microsoft.com/office/drawing/2014/main" id="{1E08D20A-3975-4596-85C6-D4679958628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it-IT"/>
            </a:p>
          </p:txBody>
        </p:sp>
        <p:sp>
          <p:nvSpPr>
            <p:cNvPr id="12" name="Freeform 6">
              <a:extLst>
                <a:ext uri="{FF2B5EF4-FFF2-40B4-BE49-F238E27FC236}">
                  <a16:creationId xmlns:a16="http://schemas.microsoft.com/office/drawing/2014/main" id="{630A9349-BFE4-4720-A229-98DCD3B69F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13" name="Freeform 7">
              <a:extLst>
                <a:ext uri="{FF2B5EF4-FFF2-40B4-BE49-F238E27FC236}">
                  <a16:creationId xmlns:a16="http://schemas.microsoft.com/office/drawing/2014/main" id="{28487744-BBC9-4D40-85B3-0D45003C33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5" name="Rectangle 8">
              <a:extLst>
                <a:ext uri="{FF2B5EF4-FFF2-40B4-BE49-F238E27FC236}">
                  <a16:creationId xmlns:a16="http://schemas.microsoft.com/office/drawing/2014/main" id="{FAD6EF4D-97BD-46B4-9B5B-CD70971DD5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it-IT"/>
            </a:p>
          </p:txBody>
        </p:sp>
        <p:sp>
          <p:nvSpPr>
            <p:cNvPr id="6" name="Freeform 9">
              <a:extLst>
                <a:ext uri="{FF2B5EF4-FFF2-40B4-BE49-F238E27FC236}">
                  <a16:creationId xmlns:a16="http://schemas.microsoft.com/office/drawing/2014/main" id="{210DCC42-11D2-4162-B47A-869B3F6694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7" name="Freeform 10">
              <a:extLst>
                <a:ext uri="{FF2B5EF4-FFF2-40B4-BE49-F238E27FC236}">
                  <a16:creationId xmlns:a16="http://schemas.microsoft.com/office/drawing/2014/main" id="{DE4880D6-6ECE-4F1B-B474-FE3940D04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17" name="Freeform 11">
              <a:extLst>
                <a:ext uri="{FF2B5EF4-FFF2-40B4-BE49-F238E27FC236}">
                  <a16:creationId xmlns:a16="http://schemas.microsoft.com/office/drawing/2014/main" id="{A1A39307-F675-49D2-9E45-28DA2AB5C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18" name="Freeform 12">
              <a:extLst>
                <a:ext uri="{FF2B5EF4-FFF2-40B4-BE49-F238E27FC236}">
                  <a16:creationId xmlns:a16="http://schemas.microsoft.com/office/drawing/2014/main" id="{AC5E23C5-C5D6-4BC3-9531-C0B2D7D29F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19" name="Freeform 13">
              <a:extLst>
                <a:ext uri="{FF2B5EF4-FFF2-40B4-BE49-F238E27FC236}">
                  <a16:creationId xmlns:a16="http://schemas.microsoft.com/office/drawing/2014/main" id="{4D3FC0A7-9672-4B19-8D54-71C3B39F7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0" name="Freeform 14">
              <a:extLst>
                <a:ext uri="{FF2B5EF4-FFF2-40B4-BE49-F238E27FC236}">
                  <a16:creationId xmlns:a16="http://schemas.microsoft.com/office/drawing/2014/main" id="{9911D04C-3FFB-4D1E-8F59-5C02692E3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1" name="Freeform 15">
              <a:extLst>
                <a:ext uri="{FF2B5EF4-FFF2-40B4-BE49-F238E27FC236}">
                  <a16:creationId xmlns:a16="http://schemas.microsoft.com/office/drawing/2014/main" id="{A0178C8F-EF32-4F3D-B022-60A7DE1367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2" name="Freeform 16">
              <a:extLst>
                <a:ext uri="{FF2B5EF4-FFF2-40B4-BE49-F238E27FC236}">
                  <a16:creationId xmlns:a16="http://schemas.microsoft.com/office/drawing/2014/main" id="{EEB2DD25-DE0D-48CE-8218-E4EF12273A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3" name="Freeform 17">
              <a:extLst>
                <a:ext uri="{FF2B5EF4-FFF2-40B4-BE49-F238E27FC236}">
                  <a16:creationId xmlns:a16="http://schemas.microsoft.com/office/drawing/2014/main" id="{13C92E55-66CB-48F7-BF28-5D8ED146BB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4" name="Freeform 18">
              <a:extLst>
                <a:ext uri="{FF2B5EF4-FFF2-40B4-BE49-F238E27FC236}">
                  <a16:creationId xmlns:a16="http://schemas.microsoft.com/office/drawing/2014/main" id="{CB0B6C7B-4820-48AB-92AF-896559F009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5" name="Freeform 19">
              <a:extLst>
                <a:ext uri="{FF2B5EF4-FFF2-40B4-BE49-F238E27FC236}">
                  <a16:creationId xmlns:a16="http://schemas.microsoft.com/office/drawing/2014/main" id="{2018EECD-4518-458F-989E-6FCAE5AE0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6" name="Freeform 20">
              <a:extLst>
                <a:ext uri="{FF2B5EF4-FFF2-40B4-BE49-F238E27FC236}">
                  <a16:creationId xmlns:a16="http://schemas.microsoft.com/office/drawing/2014/main" id="{1FB0915F-3C52-468A-87E7-F3EE381DA3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7" name="Freeform 21">
              <a:extLst>
                <a:ext uri="{FF2B5EF4-FFF2-40B4-BE49-F238E27FC236}">
                  <a16:creationId xmlns:a16="http://schemas.microsoft.com/office/drawing/2014/main" id="{7B184771-5A8E-4ED5-9179-24B19F26C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8" name="Freeform 22">
              <a:extLst>
                <a:ext uri="{FF2B5EF4-FFF2-40B4-BE49-F238E27FC236}">
                  <a16:creationId xmlns:a16="http://schemas.microsoft.com/office/drawing/2014/main" id="{BC5162D1-D64C-4FBA-BE86-11B27A7432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9" name="Freeform 23">
              <a:extLst>
                <a:ext uri="{FF2B5EF4-FFF2-40B4-BE49-F238E27FC236}">
                  <a16:creationId xmlns:a16="http://schemas.microsoft.com/office/drawing/2014/main" id="{9EFF345C-6A58-4123-B2D1-2ED9E36912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0" name="Freeform 24">
              <a:extLst>
                <a:ext uri="{FF2B5EF4-FFF2-40B4-BE49-F238E27FC236}">
                  <a16:creationId xmlns:a16="http://schemas.microsoft.com/office/drawing/2014/main" id="{03CE89F7-AE1C-4370-920E-EE04C4124F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1" name="Freeform 25">
              <a:extLst>
                <a:ext uri="{FF2B5EF4-FFF2-40B4-BE49-F238E27FC236}">
                  <a16:creationId xmlns:a16="http://schemas.microsoft.com/office/drawing/2014/main" id="{D6E298F6-F99D-49EF-B614-24D2179C23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2" name="Freeform 26">
              <a:extLst>
                <a:ext uri="{FF2B5EF4-FFF2-40B4-BE49-F238E27FC236}">
                  <a16:creationId xmlns:a16="http://schemas.microsoft.com/office/drawing/2014/main" id="{2424FD35-451D-468C-9EB2-8DA350C124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3" name="Freeform 27">
              <a:extLst>
                <a:ext uri="{FF2B5EF4-FFF2-40B4-BE49-F238E27FC236}">
                  <a16:creationId xmlns:a16="http://schemas.microsoft.com/office/drawing/2014/main" id="{45BC0C6F-B91F-42CC-9046-522FE8223C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4" name="Freeform 28">
              <a:extLst>
                <a:ext uri="{FF2B5EF4-FFF2-40B4-BE49-F238E27FC236}">
                  <a16:creationId xmlns:a16="http://schemas.microsoft.com/office/drawing/2014/main" id="{F88AFBEE-A8B5-4B18-B834-5269F6C13C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5" name="Freeform 29">
              <a:extLst>
                <a:ext uri="{FF2B5EF4-FFF2-40B4-BE49-F238E27FC236}">
                  <a16:creationId xmlns:a16="http://schemas.microsoft.com/office/drawing/2014/main" id="{64B0F493-EC69-4C85-87D4-287628231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6" name="Freeform 30">
              <a:extLst>
                <a:ext uri="{FF2B5EF4-FFF2-40B4-BE49-F238E27FC236}">
                  <a16:creationId xmlns:a16="http://schemas.microsoft.com/office/drawing/2014/main" id="{09920E7F-979C-40F6-8FB1-791325A4A4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7" name="Freeform 31">
              <a:extLst>
                <a:ext uri="{FF2B5EF4-FFF2-40B4-BE49-F238E27FC236}">
                  <a16:creationId xmlns:a16="http://schemas.microsoft.com/office/drawing/2014/main" id="{1387BCC3-D7BF-443E-B18C-87B696E64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8" name="Freeform 32">
              <a:extLst>
                <a:ext uri="{FF2B5EF4-FFF2-40B4-BE49-F238E27FC236}">
                  <a16:creationId xmlns:a16="http://schemas.microsoft.com/office/drawing/2014/main" id="{F1C0670D-9FA2-48D7-AFDB-4438ECC3EE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9" name="Rectangle 33">
              <a:extLst>
                <a:ext uri="{FF2B5EF4-FFF2-40B4-BE49-F238E27FC236}">
                  <a16:creationId xmlns:a16="http://schemas.microsoft.com/office/drawing/2014/main" id="{34088C0C-CAD1-4E66-A162-1D7020365B6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it-IT"/>
            </a:p>
          </p:txBody>
        </p:sp>
        <p:sp>
          <p:nvSpPr>
            <p:cNvPr id="40" name="Freeform 34">
              <a:extLst>
                <a:ext uri="{FF2B5EF4-FFF2-40B4-BE49-F238E27FC236}">
                  <a16:creationId xmlns:a16="http://schemas.microsoft.com/office/drawing/2014/main" id="{B8C224A6-72B4-4763-B708-65A321D0D6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41" name="Freeform 35">
              <a:extLst>
                <a:ext uri="{FF2B5EF4-FFF2-40B4-BE49-F238E27FC236}">
                  <a16:creationId xmlns:a16="http://schemas.microsoft.com/office/drawing/2014/main" id="{2EE3A964-523C-470B-8B10-09053452C5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42" name="Freeform 36">
              <a:extLst>
                <a:ext uri="{FF2B5EF4-FFF2-40B4-BE49-F238E27FC236}">
                  <a16:creationId xmlns:a16="http://schemas.microsoft.com/office/drawing/2014/main" id="{1B87487E-C0EA-4E2A-8FC0-3D4C4F0177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43" name="Freeform 37">
              <a:extLst>
                <a:ext uri="{FF2B5EF4-FFF2-40B4-BE49-F238E27FC236}">
                  <a16:creationId xmlns:a16="http://schemas.microsoft.com/office/drawing/2014/main" id="{D8B57E7E-D885-4A0B-BBA0-E3BC3A68CD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44" name="Freeform 38">
              <a:extLst>
                <a:ext uri="{FF2B5EF4-FFF2-40B4-BE49-F238E27FC236}">
                  <a16:creationId xmlns:a16="http://schemas.microsoft.com/office/drawing/2014/main" id="{6FB84573-B84B-4571-A6E5-91CD308E7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45" name="Freeform 39">
              <a:extLst>
                <a:ext uri="{FF2B5EF4-FFF2-40B4-BE49-F238E27FC236}">
                  <a16:creationId xmlns:a16="http://schemas.microsoft.com/office/drawing/2014/main" id="{7EE5EE00-E139-4AB9-ACFC-5E39CFA95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46" name="Freeform 40">
              <a:extLst>
                <a:ext uri="{FF2B5EF4-FFF2-40B4-BE49-F238E27FC236}">
                  <a16:creationId xmlns:a16="http://schemas.microsoft.com/office/drawing/2014/main" id="{5A38A6AA-6753-4EFE-94BB-96DF739758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47" name="Freeform 41">
              <a:extLst>
                <a:ext uri="{FF2B5EF4-FFF2-40B4-BE49-F238E27FC236}">
                  <a16:creationId xmlns:a16="http://schemas.microsoft.com/office/drawing/2014/main" id="{506AB599-570B-4547-97F4-F2C6723014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48" name="Freeform 42">
              <a:extLst>
                <a:ext uri="{FF2B5EF4-FFF2-40B4-BE49-F238E27FC236}">
                  <a16:creationId xmlns:a16="http://schemas.microsoft.com/office/drawing/2014/main" id="{9AFDEA1E-DBAB-4507-8D36-786F19A85B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49" name="Freeform 43">
              <a:extLst>
                <a:ext uri="{FF2B5EF4-FFF2-40B4-BE49-F238E27FC236}">
                  <a16:creationId xmlns:a16="http://schemas.microsoft.com/office/drawing/2014/main" id="{C824D6F7-0BDF-4C8C-869D-BDDEB0764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50" name="Freeform 44">
              <a:extLst>
                <a:ext uri="{FF2B5EF4-FFF2-40B4-BE49-F238E27FC236}">
                  <a16:creationId xmlns:a16="http://schemas.microsoft.com/office/drawing/2014/main" id="{6953C491-AE0F-4D2B-9474-18D5E8B5D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51" name="Rectangle 45">
              <a:extLst>
                <a:ext uri="{FF2B5EF4-FFF2-40B4-BE49-F238E27FC236}">
                  <a16:creationId xmlns:a16="http://schemas.microsoft.com/office/drawing/2014/main" id="{5B956350-9BDD-4090-B2B6-12C13D1CE27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it-IT"/>
            </a:p>
          </p:txBody>
        </p:sp>
        <p:sp>
          <p:nvSpPr>
            <p:cNvPr id="52" name="Freeform 46">
              <a:extLst>
                <a:ext uri="{FF2B5EF4-FFF2-40B4-BE49-F238E27FC236}">
                  <a16:creationId xmlns:a16="http://schemas.microsoft.com/office/drawing/2014/main" id="{ECE31E80-E354-44C3-81E0-4E3E41DDF6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53" name="Freeform 47">
              <a:extLst>
                <a:ext uri="{FF2B5EF4-FFF2-40B4-BE49-F238E27FC236}">
                  <a16:creationId xmlns:a16="http://schemas.microsoft.com/office/drawing/2014/main" id="{9DFA35DB-5360-405A-A7EB-064E51FBC0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54" name="Freeform 48">
              <a:extLst>
                <a:ext uri="{FF2B5EF4-FFF2-40B4-BE49-F238E27FC236}">
                  <a16:creationId xmlns:a16="http://schemas.microsoft.com/office/drawing/2014/main" id="{2DA499BD-4313-4AD1-BE87-4BEF50FEC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55" name="Freeform 49">
              <a:extLst>
                <a:ext uri="{FF2B5EF4-FFF2-40B4-BE49-F238E27FC236}">
                  <a16:creationId xmlns:a16="http://schemas.microsoft.com/office/drawing/2014/main" id="{680E4C6D-12D1-417A-A709-EC416D98FA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56" name="Freeform 50">
              <a:extLst>
                <a:ext uri="{FF2B5EF4-FFF2-40B4-BE49-F238E27FC236}">
                  <a16:creationId xmlns:a16="http://schemas.microsoft.com/office/drawing/2014/main" id="{C93537B4-09B6-4CC6-92DE-3D3BDAC7A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57" name="Freeform 51">
              <a:extLst>
                <a:ext uri="{FF2B5EF4-FFF2-40B4-BE49-F238E27FC236}">
                  <a16:creationId xmlns:a16="http://schemas.microsoft.com/office/drawing/2014/main" id="{5D100FC5-9EA8-4DA7-AFA4-BC60831FD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58" name="Freeform 52">
              <a:extLst>
                <a:ext uri="{FF2B5EF4-FFF2-40B4-BE49-F238E27FC236}">
                  <a16:creationId xmlns:a16="http://schemas.microsoft.com/office/drawing/2014/main" id="{3F10D757-6A3B-4314-9755-419B3738E4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59" name="Freeform 53">
              <a:extLst>
                <a:ext uri="{FF2B5EF4-FFF2-40B4-BE49-F238E27FC236}">
                  <a16:creationId xmlns:a16="http://schemas.microsoft.com/office/drawing/2014/main" id="{28A4D881-D08B-4AAF-866D-7C31601126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60" name="Freeform 54">
              <a:extLst>
                <a:ext uri="{FF2B5EF4-FFF2-40B4-BE49-F238E27FC236}">
                  <a16:creationId xmlns:a16="http://schemas.microsoft.com/office/drawing/2014/main" id="{A666F3F8-571E-483F-9B9F-31EDB91A9C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61" name="Freeform 55">
              <a:extLst>
                <a:ext uri="{FF2B5EF4-FFF2-40B4-BE49-F238E27FC236}">
                  <a16:creationId xmlns:a16="http://schemas.microsoft.com/office/drawing/2014/main" id="{18305C0F-0A00-450D-92A1-313C724398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62" name="Freeform 56">
              <a:extLst>
                <a:ext uri="{FF2B5EF4-FFF2-40B4-BE49-F238E27FC236}">
                  <a16:creationId xmlns:a16="http://schemas.microsoft.com/office/drawing/2014/main" id="{9A5635D8-CCB7-4D16-BB87-B1BC1AC97D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63" name="Freeform 57">
              <a:extLst>
                <a:ext uri="{FF2B5EF4-FFF2-40B4-BE49-F238E27FC236}">
                  <a16:creationId xmlns:a16="http://schemas.microsoft.com/office/drawing/2014/main" id="{7C10A784-B5EE-4486-96E7-3CC72B93A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64" name="Freeform 58">
              <a:extLst>
                <a:ext uri="{FF2B5EF4-FFF2-40B4-BE49-F238E27FC236}">
                  <a16:creationId xmlns:a16="http://schemas.microsoft.com/office/drawing/2014/main" id="{AE5FA7CA-916C-4A34-A727-E0289D891A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grpSp>
      <p:pic>
        <p:nvPicPr>
          <p:cNvPr id="66" name="Picture 2">
            <a:extLst>
              <a:ext uri="{FF2B5EF4-FFF2-40B4-BE49-F238E27FC236}">
                <a16:creationId xmlns:a16="http://schemas.microsoft.com/office/drawing/2014/main" id="{51039561-92F9-40EE-900B-6AA0F58042A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3" y="9525"/>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olo 1">
            <a:extLst>
              <a:ext uri="{FF2B5EF4-FFF2-40B4-BE49-F238E27FC236}">
                <a16:creationId xmlns:a16="http://schemas.microsoft.com/office/drawing/2014/main" id="{6CCFCC0D-83DA-A20A-22CB-861529F3C172}"/>
              </a:ext>
            </a:extLst>
          </p:cNvPr>
          <p:cNvSpPr>
            <a:spLocks noGrp="1"/>
          </p:cNvSpPr>
          <p:nvPr>
            <p:ph type="ctrTitle"/>
          </p:nvPr>
        </p:nvSpPr>
        <p:spPr>
          <a:xfrm>
            <a:off x="2043113" y="1122363"/>
            <a:ext cx="4527929" cy="4287836"/>
          </a:xfrm>
        </p:spPr>
        <p:txBody>
          <a:bodyPr anchor="ctr">
            <a:normAutofit/>
          </a:bodyPr>
          <a:lstStyle/>
          <a:p>
            <a:pPr algn="r"/>
            <a:r>
              <a:rPr lang="it-IT" sz="6000" dirty="0"/>
              <a:t>Famiglia AU </a:t>
            </a:r>
          </a:p>
        </p:txBody>
      </p:sp>
      <p:sp>
        <p:nvSpPr>
          <p:cNvPr id="3" name="Sottotitolo 2">
            <a:extLst>
              <a:ext uri="{FF2B5EF4-FFF2-40B4-BE49-F238E27FC236}">
                <a16:creationId xmlns:a16="http://schemas.microsoft.com/office/drawing/2014/main" id="{B0753683-A488-CB62-BBC3-A43A47C97899}"/>
              </a:ext>
            </a:extLst>
          </p:cNvPr>
          <p:cNvSpPr>
            <a:spLocks noGrp="1"/>
          </p:cNvSpPr>
          <p:nvPr>
            <p:ph type="subTitle" idx="1"/>
          </p:nvPr>
        </p:nvSpPr>
        <p:spPr>
          <a:xfrm>
            <a:off x="7851631" y="1122363"/>
            <a:ext cx="2816368" cy="4287834"/>
          </a:xfrm>
        </p:spPr>
        <p:txBody>
          <a:bodyPr anchor="ctr">
            <a:normAutofit/>
          </a:bodyPr>
          <a:lstStyle/>
          <a:p>
            <a:r>
              <a:rPr lang="it-IT" sz="2400" dirty="0"/>
              <a:t>Audit and Accountability</a:t>
            </a:r>
          </a:p>
        </p:txBody>
      </p:sp>
      <p:cxnSp>
        <p:nvCxnSpPr>
          <p:cNvPr id="68" name="Straight Connector 67">
            <a:extLst>
              <a:ext uri="{FF2B5EF4-FFF2-40B4-BE49-F238E27FC236}">
                <a16:creationId xmlns:a16="http://schemas.microsoft.com/office/drawing/2014/main" id="{D902DA06-324A-48CE-8C20-94535480A6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133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46883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EF8245-1AC6-B9DC-F6FE-ECBC259E567E}"/>
              </a:ext>
            </a:extLst>
          </p:cNvPr>
          <p:cNvSpPr>
            <a:spLocks noGrp="1"/>
          </p:cNvSpPr>
          <p:nvPr>
            <p:ph type="title"/>
          </p:nvPr>
        </p:nvSpPr>
        <p:spPr>
          <a:xfrm>
            <a:off x="762000" y="1524000"/>
            <a:ext cx="10668000" cy="836645"/>
          </a:xfrm>
        </p:spPr>
        <p:txBody>
          <a:bodyPr>
            <a:normAutofit/>
          </a:bodyPr>
          <a:lstStyle/>
          <a:p>
            <a:pPr algn="ctr"/>
            <a:r>
              <a:rPr lang="it-IT" dirty="0"/>
              <a:t>AU-02</a:t>
            </a:r>
            <a:br>
              <a:rPr lang="it-IT" dirty="0"/>
            </a:br>
            <a:r>
              <a:rPr lang="it-IT" sz="1800" dirty="0">
                <a:effectLst/>
                <a:latin typeface="Calibri" panose="020F0502020204030204" pitchFamily="34" charset="0"/>
                <a:ea typeface="Calibri" panose="020F0502020204030204" pitchFamily="34" charset="0"/>
                <a:cs typeface="Times New Roman" panose="02020603050405020304" pitchFamily="18" charset="0"/>
              </a:rPr>
              <a:t>EVENT LOGGING</a:t>
            </a:r>
            <a:endParaRPr lang="it-IT" dirty="0"/>
          </a:p>
        </p:txBody>
      </p:sp>
      <p:sp>
        <p:nvSpPr>
          <p:cNvPr id="3" name="Segnaposto testo 2">
            <a:extLst>
              <a:ext uri="{FF2B5EF4-FFF2-40B4-BE49-F238E27FC236}">
                <a16:creationId xmlns:a16="http://schemas.microsoft.com/office/drawing/2014/main" id="{AE4E7DAC-307C-FDD0-3690-CA9D94FF4131}"/>
              </a:ext>
            </a:extLst>
          </p:cNvPr>
          <p:cNvSpPr>
            <a:spLocks noGrp="1"/>
          </p:cNvSpPr>
          <p:nvPr>
            <p:ph type="body" idx="1"/>
          </p:nvPr>
        </p:nvSpPr>
        <p:spPr>
          <a:xfrm>
            <a:off x="762000" y="2360645"/>
            <a:ext cx="10668000" cy="3735355"/>
          </a:xfrm>
        </p:spPr>
        <p:txBody>
          <a:bodyPr>
            <a:normAutofit fontScale="92500" lnSpcReduction="10000"/>
          </a:bodyPr>
          <a:lstStyle/>
          <a:p>
            <a:r>
              <a:rPr lang="it-IT" sz="1800" i="1" dirty="0"/>
              <a:t>Identificare gli eventi che il sistema è in grado di loggare per fornire supporto alle funzioni di auditing. Specificare gli eventi da loggare e la relativa frequenza.</a:t>
            </a:r>
          </a:p>
          <a:p>
            <a:endParaRPr lang="it-IT" sz="1800" dirty="0">
              <a:ea typeface="+mn-lt"/>
              <a:cs typeface="+mn-lt"/>
            </a:endParaRPr>
          </a:p>
          <a:p>
            <a:pPr marL="0" indent="0">
              <a:lnSpc>
                <a:spcPct val="90000"/>
              </a:lnSpc>
              <a:spcBef>
                <a:spcPts val="0"/>
              </a:spcBef>
              <a:spcAft>
                <a:spcPts val="800"/>
              </a:spcAft>
              <a:buNone/>
            </a:pPr>
            <a:r>
              <a:rPr lang="it-IT" sz="2000" dirty="0">
                <a:ea typeface="+mn-lt"/>
                <a:cs typeface="+mn-lt"/>
              </a:rPr>
              <a:t>L'applicazione registra tutte le informazioni rilevanti relative a modifiche nel database e a interazioni utente.</a:t>
            </a:r>
          </a:p>
          <a:p>
            <a:pPr marL="0" indent="0">
              <a:lnSpc>
                <a:spcPct val="90000"/>
              </a:lnSpc>
              <a:spcBef>
                <a:spcPts val="0"/>
              </a:spcBef>
              <a:spcAft>
                <a:spcPts val="800"/>
              </a:spcAft>
              <a:buNone/>
            </a:pPr>
            <a:r>
              <a:rPr lang="it-IT" sz="2000" dirty="0">
                <a:ea typeface="+mn-lt"/>
                <a:cs typeface="+mn-lt"/>
              </a:rPr>
              <a:t>Per </a:t>
            </a:r>
            <a:r>
              <a:rPr lang="it-IT" sz="2000" dirty="0" err="1">
                <a:ea typeface="+mn-lt"/>
                <a:cs typeface="+mn-lt"/>
              </a:rPr>
              <a:t>Keycloak</a:t>
            </a:r>
            <a:r>
              <a:rPr lang="it-IT" sz="2000" dirty="0">
                <a:ea typeface="+mn-lt"/>
                <a:cs typeface="+mn-lt"/>
              </a:rPr>
              <a:t>, vengono registrati tutti i tentativi e gli esiti di accesso, Vengono inoltre registrate le operazioni di registrazione, sia completate che non ultimate, le azioni compiute sugli account utente (come il recupero password e l'aggiornamento delle password), tutte le attività svolte dall'amministratore di sicurezza sulla dashboard, e vengono rilevati eventuali attacchi di tipo brute-force.</a:t>
            </a:r>
          </a:p>
          <a:p>
            <a:pPr marL="0" indent="0">
              <a:lnSpc>
                <a:spcPct val="90000"/>
              </a:lnSpc>
              <a:spcBef>
                <a:spcPts val="0"/>
              </a:spcBef>
              <a:spcAft>
                <a:spcPts val="800"/>
              </a:spcAft>
              <a:buNone/>
            </a:pPr>
            <a:r>
              <a:rPr lang="it-IT" sz="2000" dirty="0">
                <a:ea typeface="+mn-lt"/>
                <a:cs typeface="+mn-lt"/>
              </a:rPr>
              <a:t>Per </a:t>
            </a:r>
            <a:r>
              <a:rPr lang="it-IT" sz="2000" dirty="0" err="1">
                <a:ea typeface="+mn-lt"/>
                <a:cs typeface="+mn-lt"/>
              </a:rPr>
              <a:t>Vault</a:t>
            </a:r>
            <a:r>
              <a:rPr lang="it-IT" sz="2000" dirty="0">
                <a:ea typeface="+mn-lt"/>
                <a:cs typeface="+mn-lt"/>
              </a:rPr>
              <a:t>, vengono registrate le azioni di </a:t>
            </a:r>
            <a:r>
              <a:rPr lang="it-IT" sz="2000" dirty="0" err="1">
                <a:ea typeface="+mn-lt"/>
                <a:cs typeface="+mn-lt"/>
              </a:rPr>
              <a:t>unsealing</a:t>
            </a:r>
            <a:r>
              <a:rPr lang="it-IT" sz="2000" dirty="0">
                <a:ea typeface="+mn-lt"/>
                <a:cs typeface="+mn-lt"/>
              </a:rPr>
              <a:t>/</a:t>
            </a:r>
            <a:r>
              <a:rPr lang="it-IT" sz="2000" dirty="0" err="1">
                <a:ea typeface="+mn-lt"/>
                <a:cs typeface="+mn-lt"/>
              </a:rPr>
              <a:t>sealing</a:t>
            </a:r>
            <a:r>
              <a:rPr lang="it-IT" sz="2000" dirty="0">
                <a:ea typeface="+mn-lt"/>
                <a:cs typeface="+mn-lt"/>
              </a:rPr>
              <a:t> dell'applicazione, le modifiche apportate agli </a:t>
            </a:r>
            <a:r>
              <a:rPr lang="it-IT" sz="2000" dirty="0" err="1">
                <a:ea typeface="+mn-lt"/>
                <a:cs typeface="+mn-lt"/>
              </a:rPr>
              <a:t>engine</a:t>
            </a:r>
            <a:r>
              <a:rPr lang="it-IT" sz="2000" dirty="0">
                <a:ea typeface="+mn-lt"/>
                <a:cs typeface="+mn-lt"/>
              </a:rPr>
              <a:t> (come l'aggiunta, la cancellazione o l'aggiornamento di segreti), la generazione di token, e i login effettuati sulla dashboard.</a:t>
            </a:r>
            <a:endParaRPr lang="it-IT" dirty="0"/>
          </a:p>
        </p:txBody>
      </p:sp>
    </p:spTree>
    <p:extLst>
      <p:ext uri="{BB962C8B-B14F-4D97-AF65-F5344CB8AC3E}">
        <p14:creationId xmlns:p14="http://schemas.microsoft.com/office/powerpoint/2010/main" val="22394830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EF8245-1AC6-B9DC-F6FE-ECBC259E567E}"/>
              </a:ext>
            </a:extLst>
          </p:cNvPr>
          <p:cNvSpPr>
            <a:spLocks noGrp="1"/>
          </p:cNvSpPr>
          <p:nvPr>
            <p:ph type="title"/>
          </p:nvPr>
        </p:nvSpPr>
        <p:spPr>
          <a:xfrm>
            <a:off x="762000" y="1524000"/>
            <a:ext cx="10668000" cy="836645"/>
          </a:xfrm>
        </p:spPr>
        <p:txBody>
          <a:bodyPr>
            <a:normAutofit/>
          </a:bodyPr>
          <a:lstStyle/>
          <a:p>
            <a:pPr algn="ctr"/>
            <a:r>
              <a:rPr lang="it-IT" dirty="0"/>
              <a:t>au-03</a:t>
            </a:r>
            <a:br>
              <a:rPr lang="it-IT" dirty="0"/>
            </a:br>
            <a:r>
              <a:rPr lang="en-US" sz="1800" dirty="0">
                <a:effectLst/>
                <a:latin typeface="Calibri" panose="020F0502020204030204" pitchFamily="34" charset="0"/>
                <a:ea typeface="Calibri" panose="020F0502020204030204" pitchFamily="34" charset="0"/>
                <a:cs typeface="Times New Roman" panose="02020603050405020304" pitchFamily="18" charset="0"/>
              </a:rPr>
              <a:t>CONTENT OF AUDIT RECORDS</a:t>
            </a:r>
            <a:endParaRPr lang="it-IT" dirty="0"/>
          </a:p>
        </p:txBody>
      </p:sp>
      <p:sp>
        <p:nvSpPr>
          <p:cNvPr id="3" name="Segnaposto testo 2">
            <a:extLst>
              <a:ext uri="{FF2B5EF4-FFF2-40B4-BE49-F238E27FC236}">
                <a16:creationId xmlns:a16="http://schemas.microsoft.com/office/drawing/2014/main" id="{AE4E7DAC-307C-FDD0-3690-CA9D94FF4131}"/>
              </a:ext>
            </a:extLst>
          </p:cNvPr>
          <p:cNvSpPr>
            <a:spLocks noGrp="1"/>
          </p:cNvSpPr>
          <p:nvPr>
            <p:ph type="body" idx="1"/>
          </p:nvPr>
        </p:nvSpPr>
        <p:spPr>
          <a:xfrm>
            <a:off x="762000" y="2360645"/>
            <a:ext cx="10668000" cy="3735355"/>
          </a:xfrm>
        </p:spPr>
        <p:txBody>
          <a:bodyPr>
            <a:normAutofit fontScale="70000" lnSpcReduction="20000"/>
          </a:bodyPr>
          <a:lstStyle/>
          <a:p>
            <a:r>
              <a:rPr lang="it-IT" sz="1800" i="1" dirty="0"/>
              <a:t>Assicurarsi che </a:t>
            </a:r>
            <a:r>
              <a:rPr lang="it-IT" i="1" dirty="0"/>
              <a:t>i record </a:t>
            </a:r>
            <a:r>
              <a:rPr lang="it-IT" sz="1800" i="1" dirty="0"/>
              <a:t>di audit contengano informazioni che stabiliscano quanto segue:</a:t>
            </a:r>
          </a:p>
          <a:p>
            <a:pPr marL="342900" indent="-342900">
              <a:buFont typeface="+mj-lt"/>
              <a:buAutoNum type="alphaLcParenR"/>
            </a:pPr>
            <a:r>
              <a:rPr lang="it-IT" sz="1800" i="1" dirty="0"/>
              <a:t>Quale tipo di evento si è verificato;</a:t>
            </a:r>
          </a:p>
          <a:p>
            <a:pPr marL="342900" indent="-342900">
              <a:buFont typeface="+mj-lt"/>
              <a:buAutoNum type="alphaLcParenR"/>
            </a:pPr>
            <a:r>
              <a:rPr lang="it-IT" sz="1800" i="1" dirty="0"/>
              <a:t>Quando si è verificato l'evento;</a:t>
            </a:r>
          </a:p>
          <a:p>
            <a:pPr marL="342900" indent="-342900">
              <a:buFont typeface="+mj-lt"/>
              <a:buAutoNum type="alphaLcParenR"/>
            </a:pPr>
            <a:r>
              <a:rPr lang="it-IT" sz="1800" i="1" dirty="0"/>
              <a:t>Dove si è verificato l'evento;</a:t>
            </a:r>
          </a:p>
          <a:p>
            <a:pPr marL="342900" indent="-342900">
              <a:buFont typeface="+mj-lt"/>
              <a:buAutoNum type="alphaLcParenR"/>
            </a:pPr>
            <a:r>
              <a:rPr lang="it-IT" sz="1800" i="1" dirty="0"/>
              <a:t>Fonte dell'evento;</a:t>
            </a:r>
          </a:p>
          <a:p>
            <a:pPr marL="342900" indent="-342900">
              <a:buFont typeface="+mj-lt"/>
              <a:buAutoNum type="alphaLcParenR"/>
            </a:pPr>
            <a:r>
              <a:rPr lang="it-IT" sz="1800" i="1" dirty="0"/>
              <a:t>Esito dell'evento; </a:t>
            </a:r>
          </a:p>
          <a:p>
            <a:pPr marL="342900" indent="-342900">
              <a:buFont typeface="+mj-lt"/>
              <a:buAutoNum type="alphaLcParenR"/>
            </a:pPr>
            <a:r>
              <a:rPr lang="it-IT" sz="1800" i="1" dirty="0"/>
              <a:t>Identità di individui, soggetti o oggetti/entità associati all'evento.</a:t>
            </a:r>
          </a:p>
          <a:p>
            <a:pPr algn="just"/>
            <a:r>
              <a:rPr lang="it-IT" sz="1800" i="1" dirty="0"/>
              <a:t>Enhancement:</a:t>
            </a:r>
          </a:p>
          <a:p>
            <a:pPr lvl="1" algn="just"/>
            <a:r>
              <a:rPr lang="en-US" b="1" i="1" dirty="0"/>
              <a:t>AU</a:t>
            </a:r>
            <a:r>
              <a:rPr lang="en-US" sz="1800" b="1" i="1" dirty="0"/>
              <a:t>-0</a:t>
            </a:r>
            <a:r>
              <a:rPr lang="en-US" b="1" i="1" dirty="0"/>
              <a:t>3</a:t>
            </a:r>
            <a:r>
              <a:rPr lang="en-US" sz="1800" b="1" i="1" dirty="0"/>
              <a:t>(01):  ADDITIONAL AUDIT INFORMATION </a:t>
            </a:r>
          </a:p>
          <a:p>
            <a:pPr lvl="1" algn="just"/>
            <a:endParaRPr lang="en-US" sz="1800" b="1" i="1" dirty="0"/>
          </a:p>
          <a:p>
            <a:r>
              <a:rPr lang="it-IT" dirty="0"/>
              <a:t>Le voci di log generate sono conformi a questa specifica. Ogni nodo dell’architettura aggiunge e personalizza informazioni nei suoi log.</a:t>
            </a:r>
          </a:p>
        </p:txBody>
      </p:sp>
    </p:spTree>
    <p:extLst>
      <p:ext uri="{BB962C8B-B14F-4D97-AF65-F5344CB8AC3E}">
        <p14:creationId xmlns:p14="http://schemas.microsoft.com/office/powerpoint/2010/main" val="25773737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EF8245-1AC6-B9DC-F6FE-ECBC259E567E}"/>
              </a:ext>
            </a:extLst>
          </p:cNvPr>
          <p:cNvSpPr>
            <a:spLocks noGrp="1"/>
          </p:cNvSpPr>
          <p:nvPr>
            <p:ph type="title"/>
          </p:nvPr>
        </p:nvSpPr>
        <p:spPr/>
        <p:txBody>
          <a:bodyPr>
            <a:normAutofit/>
          </a:bodyPr>
          <a:lstStyle/>
          <a:p>
            <a:pPr algn="ctr"/>
            <a:r>
              <a:rPr lang="it-IT" dirty="0"/>
              <a:t>au-03</a:t>
            </a:r>
            <a:br>
              <a:rPr lang="it-IT" dirty="0"/>
            </a:br>
            <a:r>
              <a:rPr lang="en-US" sz="1800" dirty="0">
                <a:effectLst/>
                <a:latin typeface="Calibri" panose="020F0502020204030204" pitchFamily="34" charset="0"/>
                <a:ea typeface="Calibri" panose="020F0502020204030204" pitchFamily="34" charset="0"/>
                <a:cs typeface="Times New Roman" panose="02020603050405020304" pitchFamily="18" charset="0"/>
              </a:rPr>
              <a:t>CONTENT OF AUDIT RECORDS</a:t>
            </a:r>
            <a:endParaRPr lang="it-IT" dirty="0"/>
          </a:p>
        </p:txBody>
      </p:sp>
      <p:pic>
        <p:nvPicPr>
          <p:cNvPr id="6" name="Segnaposto contenuto 5" descr="Immagine che contiene testo, schermata, Carattere&#10;&#10;Descrizione generata automaticamente">
            <a:extLst>
              <a:ext uri="{FF2B5EF4-FFF2-40B4-BE49-F238E27FC236}">
                <a16:creationId xmlns:a16="http://schemas.microsoft.com/office/drawing/2014/main" id="{1A28363F-59DE-ED76-5749-2E9E6DB1F5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4195" y="2249488"/>
            <a:ext cx="9040435" cy="3541712"/>
          </a:xfrm>
        </p:spPr>
      </p:pic>
    </p:spTree>
    <p:extLst>
      <p:ext uri="{BB962C8B-B14F-4D97-AF65-F5344CB8AC3E}">
        <p14:creationId xmlns:p14="http://schemas.microsoft.com/office/powerpoint/2010/main" val="39034616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EF8245-1AC6-B9DC-F6FE-ECBC259E567E}"/>
              </a:ext>
            </a:extLst>
          </p:cNvPr>
          <p:cNvSpPr>
            <a:spLocks noGrp="1"/>
          </p:cNvSpPr>
          <p:nvPr>
            <p:ph type="title"/>
          </p:nvPr>
        </p:nvSpPr>
        <p:spPr>
          <a:xfrm>
            <a:off x="762000" y="1524000"/>
            <a:ext cx="10668000" cy="836645"/>
          </a:xfrm>
        </p:spPr>
        <p:txBody>
          <a:bodyPr>
            <a:normAutofit/>
          </a:bodyPr>
          <a:lstStyle/>
          <a:p>
            <a:pPr algn="ctr"/>
            <a:r>
              <a:rPr lang="it-IT" dirty="0"/>
              <a:t>Au-04</a:t>
            </a:r>
            <a:br>
              <a:rPr lang="it-IT" dirty="0"/>
            </a:br>
            <a:r>
              <a:rPr lang="it-IT" sz="1800" dirty="0">
                <a:effectLst/>
                <a:latin typeface="Calibri" panose="020F0502020204030204" pitchFamily="34" charset="0"/>
                <a:ea typeface="Calibri" panose="020F0502020204030204" pitchFamily="34" charset="0"/>
                <a:cs typeface="Times New Roman" panose="02020603050405020304" pitchFamily="18" charset="0"/>
              </a:rPr>
              <a:t>AUDIT LOG STORAGE CAPACITY</a:t>
            </a:r>
            <a:endParaRPr lang="it-IT" dirty="0"/>
          </a:p>
        </p:txBody>
      </p:sp>
      <p:sp>
        <p:nvSpPr>
          <p:cNvPr id="3" name="Segnaposto testo 2">
            <a:extLst>
              <a:ext uri="{FF2B5EF4-FFF2-40B4-BE49-F238E27FC236}">
                <a16:creationId xmlns:a16="http://schemas.microsoft.com/office/drawing/2014/main" id="{AE4E7DAC-307C-FDD0-3690-CA9D94FF4131}"/>
              </a:ext>
            </a:extLst>
          </p:cNvPr>
          <p:cNvSpPr>
            <a:spLocks noGrp="1"/>
          </p:cNvSpPr>
          <p:nvPr>
            <p:ph type="body" idx="1"/>
          </p:nvPr>
        </p:nvSpPr>
        <p:spPr>
          <a:xfrm>
            <a:off x="762000" y="2360645"/>
            <a:ext cx="10668000" cy="3735355"/>
          </a:xfrm>
        </p:spPr>
        <p:txBody>
          <a:bodyPr>
            <a:normAutofit/>
          </a:bodyPr>
          <a:lstStyle/>
          <a:p>
            <a:r>
              <a:rPr lang="it-IT" sz="1800" i="1" dirty="0"/>
              <a:t>Allocare spazio sufficiente sul disco per il </a:t>
            </a:r>
            <a:r>
              <a:rPr lang="it-IT" sz="1800" i="1" dirty="0" err="1"/>
              <a:t>logging</a:t>
            </a:r>
            <a:r>
              <a:rPr lang="it-IT" sz="1800" i="1" dirty="0"/>
              <a:t> in modo da ridurre la possibilità di esaurimento dello spazio a disposizione per la memorizzazione di nuove entry, con conseguente perdita di informazioni che potrebbero rivelarsi rilevanti.</a:t>
            </a:r>
          </a:p>
          <a:p>
            <a:endParaRPr lang="it-IT" sz="1800" dirty="0">
              <a:ea typeface="+mn-lt"/>
              <a:cs typeface="+mn-lt"/>
            </a:endParaRPr>
          </a:p>
          <a:p>
            <a:pPr marL="0" indent="0">
              <a:lnSpc>
                <a:spcPct val="90000"/>
              </a:lnSpc>
              <a:spcBef>
                <a:spcPts val="0"/>
              </a:spcBef>
              <a:spcAft>
                <a:spcPts val="800"/>
              </a:spcAft>
              <a:buNone/>
            </a:pPr>
            <a:r>
              <a:rPr lang="it-IT" sz="2000" dirty="0">
                <a:ea typeface="+mn-lt"/>
                <a:cs typeface="+mn-lt"/>
              </a:rPr>
              <a:t>È stata riservata una quantità di spazio di archiviazione adeguata in conformità con i parametri di dimensioni massime specificati per il log. Tutte le voci di log vengono diligentemente salvate in file dedicati, garantendo la possibilità di consultare tali record in un secondo momento.</a:t>
            </a:r>
            <a:endParaRPr lang="it-IT" dirty="0"/>
          </a:p>
        </p:txBody>
      </p:sp>
    </p:spTree>
    <p:extLst>
      <p:ext uri="{BB962C8B-B14F-4D97-AF65-F5344CB8AC3E}">
        <p14:creationId xmlns:p14="http://schemas.microsoft.com/office/powerpoint/2010/main" val="12193876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EF8245-1AC6-B9DC-F6FE-ECBC259E567E}"/>
              </a:ext>
            </a:extLst>
          </p:cNvPr>
          <p:cNvSpPr>
            <a:spLocks noGrp="1"/>
          </p:cNvSpPr>
          <p:nvPr>
            <p:ph type="title"/>
          </p:nvPr>
        </p:nvSpPr>
        <p:spPr>
          <a:xfrm>
            <a:off x="762000" y="1524000"/>
            <a:ext cx="10668000" cy="836645"/>
          </a:xfrm>
        </p:spPr>
        <p:txBody>
          <a:bodyPr>
            <a:normAutofit/>
          </a:bodyPr>
          <a:lstStyle/>
          <a:p>
            <a:pPr algn="ctr"/>
            <a:r>
              <a:rPr lang="it-IT" dirty="0"/>
              <a:t>Au-08</a:t>
            </a:r>
            <a:br>
              <a:rPr lang="it-IT" dirty="0"/>
            </a:br>
            <a:r>
              <a:rPr lang="it-IT" sz="1800" dirty="0">
                <a:effectLst/>
                <a:latin typeface="Calibri" panose="020F0502020204030204" pitchFamily="34" charset="0"/>
                <a:ea typeface="Calibri" panose="020F0502020204030204" pitchFamily="34" charset="0"/>
                <a:cs typeface="Times New Roman" panose="02020603050405020304" pitchFamily="18" charset="0"/>
              </a:rPr>
              <a:t>TIME STAMPS</a:t>
            </a:r>
            <a:endParaRPr lang="it-IT" dirty="0"/>
          </a:p>
        </p:txBody>
      </p:sp>
      <p:sp>
        <p:nvSpPr>
          <p:cNvPr id="3" name="Segnaposto testo 2">
            <a:extLst>
              <a:ext uri="{FF2B5EF4-FFF2-40B4-BE49-F238E27FC236}">
                <a16:creationId xmlns:a16="http://schemas.microsoft.com/office/drawing/2014/main" id="{AE4E7DAC-307C-FDD0-3690-CA9D94FF4131}"/>
              </a:ext>
            </a:extLst>
          </p:cNvPr>
          <p:cNvSpPr>
            <a:spLocks noGrp="1"/>
          </p:cNvSpPr>
          <p:nvPr>
            <p:ph type="body" idx="1"/>
          </p:nvPr>
        </p:nvSpPr>
        <p:spPr>
          <a:xfrm>
            <a:off x="762000" y="2360645"/>
            <a:ext cx="10668000" cy="3735355"/>
          </a:xfrm>
        </p:spPr>
        <p:txBody>
          <a:bodyPr>
            <a:normAutofit/>
          </a:bodyPr>
          <a:lstStyle/>
          <a:p>
            <a:r>
              <a:rPr lang="it-IT" sz="1800" i="1" dirty="0"/>
              <a:t>Utilizzare il clock interno del sistema per generare i </a:t>
            </a:r>
            <a:r>
              <a:rPr lang="it-IT" sz="1800" i="1" dirty="0" err="1"/>
              <a:t>timestamp</a:t>
            </a:r>
            <a:r>
              <a:rPr lang="it-IT" sz="1800" i="1" dirty="0"/>
              <a:t> dei record di log. I </a:t>
            </a:r>
            <a:r>
              <a:rPr lang="it-IT" sz="1800" i="1" dirty="0" err="1"/>
              <a:t>timestamp</a:t>
            </a:r>
            <a:r>
              <a:rPr lang="it-IT" sz="1800" i="1" dirty="0"/>
              <a:t> dei record devono avere un offset fisso rispetto al valore di riferimento Coordinate Universal Time (UTC), altrimenti devono includere l’offset rispetto a quest’ultimo come parte del campo </a:t>
            </a:r>
            <a:r>
              <a:rPr lang="it-IT" sz="1800" i="1" dirty="0" err="1"/>
              <a:t>timestamp</a:t>
            </a:r>
            <a:r>
              <a:rPr lang="it-IT" sz="1800" i="1" dirty="0"/>
              <a:t>.</a:t>
            </a:r>
          </a:p>
          <a:p>
            <a:endParaRPr lang="it-IT" sz="1800" dirty="0">
              <a:ea typeface="+mn-lt"/>
              <a:cs typeface="+mn-lt"/>
            </a:endParaRPr>
          </a:p>
          <a:p>
            <a:pPr marL="0" indent="0">
              <a:lnSpc>
                <a:spcPct val="90000"/>
              </a:lnSpc>
              <a:spcBef>
                <a:spcPts val="0"/>
              </a:spcBef>
              <a:spcAft>
                <a:spcPts val="800"/>
              </a:spcAft>
              <a:buNone/>
            </a:pPr>
            <a:r>
              <a:rPr lang="it-IT" sz="2000" dirty="0">
                <a:ea typeface="+mn-lt"/>
                <a:cs typeface="+mn-lt"/>
              </a:rPr>
              <a:t>Ciascun record di log include un </a:t>
            </a:r>
            <a:r>
              <a:rPr lang="it-IT" sz="2000" dirty="0" err="1">
                <a:ea typeface="+mn-lt"/>
                <a:cs typeface="+mn-lt"/>
              </a:rPr>
              <a:t>timestamp</a:t>
            </a:r>
            <a:r>
              <a:rPr lang="it-IT" sz="2000" dirty="0">
                <a:ea typeface="+mn-lt"/>
                <a:cs typeface="+mn-lt"/>
              </a:rPr>
              <a:t> con una precisione a microsecondi.</a:t>
            </a:r>
            <a:endParaRPr lang="it-IT" dirty="0"/>
          </a:p>
        </p:txBody>
      </p:sp>
    </p:spTree>
    <p:extLst>
      <p:ext uri="{BB962C8B-B14F-4D97-AF65-F5344CB8AC3E}">
        <p14:creationId xmlns:p14="http://schemas.microsoft.com/office/powerpoint/2010/main" val="4118141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4692CC-09E1-15FF-CA39-150791BDD4C3}"/>
              </a:ext>
            </a:extLst>
          </p:cNvPr>
          <p:cNvSpPr>
            <a:spLocks noGrp="1"/>
          </p:cNvSpPr>
          <p:nvPr>
            <p:ph type="title"/>
          </p:nvPr>
        </p:nvSpPr>
        <p:spPr/>
        <p:txBody>
          <a:bodyPr/>
          <a:lstStyle/>
          <a:p>
            <a:pPr algn="ctr"/>
            <a:r>
              <a:rPr lang="it-IT" dirty="0" err="1"/>
              <a:t>Integrity</a:t>
            </a:r>
            <a:endParaRPr lang="it-IT" dirty="0"/>
          </a:p>
        </p:txBody>
      </p:sp>
      <p:sp>
        <p:nvSpPr>
          <p:cNvPr id="3" name="Segnaposto contenuto 2">
            <a:extLst>
              <a:ext uri="{FF2B5EF4-FFF2-40B4-BE49-F238E27FC236}">
                <a16:creationId xmlns:a16="http://schemas.microsoft.com/office/drawing/2014/main" id="{161828BD-BCDB-5D1F-18A4-1675A536C71C}"/>
              </a:ext>
            </a:extLst>
          </p:cNvPr>
          <p:cNvSpPr>
            <a:spLocks noGrp="1"/>
          </p:cNvSpPr>
          <p:nvPr>
            <p:ph idx="1"/>
          </p:nvPr>
        </p:nvSpPr>
        <p:spPr/>
        <p:txBody>
          <a:bodyPr>
            <a:normAutofit lnSpcReduction="10000"/>
          </a:bodyPr>
          <a:lstStyle/>
          <a:p>
            <a:pPr marL="0" indent="0">
              <a:buNone/>
            </a:pPr>
            <a:r>
              <a:rPr lang="it-IT" dirty="0"/>
              <a:t>Al fine di preservare l'integrità dei dati e prevenire modifiche non autorizzate, abbiamo introdotto diverse misure di sicurezza. Queste includono l'applicazione di crittografia per proteggere lo scambio di dati, l'implementazione di un sistema di autenticazione per verificare l'identità degli utenti prima di accedere a informazioni riservate, la validazione dei dati in input e la registrazione dettagliata delle operazioni degli utenti. Questo approccio garantisce non solo un'elevata integrità dei dati, ma anche un meccanismo affidabile di accountability e non </a:t>
            </a:r>
            <a:r>
              <a:rPr lang="it-IT" dirty="0" err="1"/>
              <a:t>repudiation</a:t>
            </a:r>
            <a:r>
              <a:rPr lang="it-IT" dirty="0"/>
              <a:t>.</a:t>
            </a:r>
          </a:p>
        </p:txBody>
      </p:sp>
    </p:spTree>
    <p:extLst>
      <p:ext uri="{BB962C8B-B14F-4D97-AF65-F5344CB8AC3E}">
        <p14:creationId xmlns:p14="http://schemas.microsoft.com/office/powerpoint/2010/main" val="260018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EF8245-1AC6-B9DC-F6FE-ECBC259E567E}"/>
              </a:ext>
            </a:extLst>
          </p:cNvPr>
          <p:cNvSpPr>
            <a:spLocks noGrp="1"/>
          </p:cNvSpPr>
          <p:nvPr>
            <p:ph type="title"/>
          </p:nvPr>
        </p:nvSpPr>
        <p:spPr>
          <a:xfrm>
            <a:off x="762000" y="1524000"/>
            <a:ext cx="10668000" cy="836645"/>
          </a:xfrm>
        </p:spPr>
        <p:txBody>
          <a:bodyPr>
            <a:normAutofit/>
          </a:bodyPr>
          <a:lstStyle/>
          <a:p>
            <a:pPr algn="ctr"/>
            <a:r>
              <a:rPr lang="it-IT" dirty="0"/>
              <a:t>au-11</a:t>
            </a:r>
            <a:br>
              <a:rPr lang="it-IT" dirty="0"/>
            </a:br>
            <a:r>
              <a:rPr lang="en-US" sz="1800" dirty="0">
                <a:effectLst/>
                <a:latin typeface="Calibri" panose="020F0502020204030204" pitchFamily="34" charset="0"/>
                <a:ea typeface="Calibri" panose="020F0502020204030204" pitchFamily="34" charset="0"/>
                <a:cs typeface="Times New Roman" panose="02020603050405020304" pitchFamily="18" charset="0"/>
              </a:rPr>
              <a:t>AUDIT RECORD RETENTION</a:t>
            </a:r>
            <a:endParaRPr lang="it-IT" dirty="0"/>
          </a:p>
        </p:txBody>
      </p:sp>
      <p:sp>
        <p:nvSpPr>
          <p:cNvPr id="3" name="Segnaposto testo 2">
            <a:extLst>
              <a:ext uri="{FF2B5EF4-FFF2-40B4-BE49-F238E27FC236}">
                <a16:creationId xmlns:a16="http://schemas.microsoft.com/office/drawing/2014/main" id="{AE4E7DAC-307C-FDD0-3690-CA9D94FF4131}"/>
              </a:ext>
            </a:extLst>
          </p:cNvPr>
          <p:cNvSpPr>
            <a:spLocks noGrp="1"/>
          </p:cNvSpPr>
          <p:nvPr>
            <p:ph type="body" idx="1"/>
          </p:nvPr>
        </p:nvSpPr>
        <p:spPr>
          <a:xfrm>
            <a:off x="762000" y="2360645"/>
            <a:ext cx="10668000" cy="3735355"/>
          </a:xfrm>
        </p:spPr>
        <p:txBody>
          <a:bodyPr>
            <a:normAutofit/>
          </a:bodyPr>
          <a:lstStyle/>
          <a:p>
            <a:r>
              <a:rPr lang="it-IT" sz="1800" i="1" dirty="0"/>
              <a:t>Conservare i record di auditing per un periodo di tempo consistente con le policy di conservazione dei record per fornire supporto ad investigazioni a posteriori su incidenti e per soddisfare i requisiti di conservazione di informazioni.</a:t>
            </a:r>
          </a:p>
          <a:p>
            <a:endParaRPr lang="en-US" sz="1800" b="1" i="1" dirty="0"/>
          </a:p>
          <a:p>
            <a:r>
              <a:rPr lang="it-IT" dirty="0"/>
              <a:t>I log sono Conservati nel database per 3 giorni.</a:t>
            </a:r>
          </a:p>
        </p:txBody>
      </p:sp>
    </p:spTree>
    <p:extLst>
      <p:ext uri="{BB962C8B-B14F-4D97-AF65-F5344CB8AC3E}">
        <p14:creationId xmlns:p14="http://schemas.microsoft.com/office/powerpoint/2010/main" val="7308799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EF8245-1AC6-B9DC-F6FE-ECBC259E567E}"/>
              </a:ext>
            </a:extLst>
          </p:cNvPr>
          <p:cNvSpPr>
            <a:spLocks noGrp="1"/>
          </p:cNvSpPr>
          <p:nvPr>
            <p:ph type="title"/>
          </p:nvPr>
        </p:nvSpPr>
        <p:spPr>
          <a:xfrm>
            <a:off x="762000" y="1524000"/>
            <a:ext cx="10668000" cy="836645"/>
          </a:xfrm>
        </p:spPr>
        <p:txBody>
          <a:bodyPr>
            <a:normAutofit/>
          </a:bodyPr>
          <a:lstStyle/>
          <a:p>
            <a:pPr algn="ctr"/>
            <a:r>
              <a:rPr lang="it-IT" dirty="0"/>
              <a:t>au-12</a:t>
            </a:r>
            <a:br>
              <a:rPr lang="it-IT" dirty="0"/>
            </a:br>
            <a:r>
              <a:rPr lang="en-US" sz="1800" dirty="0">
                <a:effectLst/>
                <a:latin typeface="Calibri" panose="020F0502020204030204" pitchFamily="34" charset="0"/>
                <a:ea typeface="Calibri" panose="020F0502020204030204" pitchFamily="34" charset="0"/>
                <a:cs typeface="Times New Roman" panose="02020603050405020304" pitchFamily="18" charset="0"/>
              </a:rPr>
              <a:t>AUDIT RECORD Generation</a:t>
            </a:r>
            <a:endParaRPr lang="it-IT" dirty="0"/>
          </a:p>
        </p:txBody>
      </p:sp>
      <p:sp>
        <p:nvSpPr>
          <p:cNvPr id="3" name="Segnaposto testo 2">
            <a:extLst>
              <a:ext uri="{FF2B5EF4-FFF2-40B4-BE49-F238E27FC236}">
                <a16:creationId xmlns:a16="http://schemas.microsoft.com/office/drawing/2014/main" id="{AE4E7DAC-307C-FDD0-3690-CA9D94FF4131}"/>
              </a:ext>
            </a:extLst>
          </p:cNvPr>
          <p:cNvSpPr>
            <a:spLocks noGrp="1"/>
          </p:cNvSpPr>
          <p:nvPr>
            <p:ph type="body" idx="1"/>
          </p:nvPr>
        </p:nvSpPr>
        <p:spPr>
          <a:xfrm>
            <a:off x="762000" y="2360645"/>
            <a:ext cx="10668000" cy="3735355"/>
          </a:xfrm>
        </p:spPr>
        <p:txBody>
          <a:bodyPr>
            <a:normAutofit/>
          </a:bodyPr>
          <a:lstStyle/>
          <a:p>
            <a:pPr marL="342900" indent="-342900">
              <a:buFont typeface="+mj-lt"/>
              <a:buAutoNum type="alphaLcParenR"/>
            </a:pPr>
            <a:r>
              <a:rPr lang="it-IT" sz="1800" i="1" dirty="0"/>
              <a:t>Fornire la capacità di generare record di audit per i tipi di eventi </a:t>
            </a:r>
            <a:r>
              <a:rPr lang="it-IT" i="1" dirty="0"/>
              <a:t>SU CUI</a:t>
            </a:r>
            <a:r>
              <a:rPr lang="it-IT" sz="1800" i="1" dirty="0"/>
              <a:t> il sistema può fare auditing, come definito in AU-2a sui componenti del sistema;</a:t>
            </a:r>
          </a:p>
          <a:p>
            <a:pPr marL="342900" indent="-342900">
              <a:buFont typeface="+mj-lt"/>
              <a:buAutoNum type="alphaLcParenR"/>
            </a:pPr>
            <a:r>
              <a:rPr lang="it-IT" sz="1800" i="1" dirty="0"/>
              <a:t>Consentire a personale o ruoli definiti dall'organizzazione di selezionare i tipi di eventi che devono essere registrati da componenti specifici del sistema;</a:t>
            </a:r>
          </a:p>
          <a:p>
            <a:pPr marL="342900" indent="-342900">
              <a:buFont typeface="+mj-lt"/>
              <a:buAutoNum type="alphaLcParenR"/>
            </a:pPr>
            <a:r>
              <a:rPr lang="it-IT" sz="1800" i="1" dirty="0"/>
              <a:t>Generare record di audit per i tipi di evento definiti in AU-2c che includano il contenuto del record di audit definito in AU-3.</a:t>
            </a:r>
          </a:p>
          <a:p>
            <a:endParaRPr lang="en-US" sz="1800" b="1" i="1" dirty="0"/>
          </a:p>
          <a:p>
            <a:r>
              <a:rPr lang="it-IT" dirty="0"/>
              <a:t>L'implementazione del controllo è stata realizzata in conformità con quanto descritto nella specifica del controllo AU-2.</a:t>
            </a:r>
          </a:p>
        </p:txBody>
      </p:sp>
    </p:spTree>
    <p:extLst>
      <p:ext uri="{BB962C8B-B14F-4D97-AF65-F5344CB8AC3E}">
        <p14:creationId xmlns:p14="http://schemas.microsoft.com/office/powerpoint/2010/main" val="31246130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D4B16D-600A-41A1-8B1B-3727C56C0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E7C35E0-BD19-4AFC-81BF-7A7507E9C9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60000"/>
            </a:schemeClr>
          </a:solidFill>
          <a:effectLst/>
        </p:grpSpPr>
        <p:sp>
          <p:nvSpPr>
            <p:cNvPr id="11" name="Rectangle 5">
              <a:extLst>
                <a:ext uri="{FF2B5EF4-FFF2-40B4-BE49-F238E27FC236}">
                  <a16:creationId xmlns:a16="http://schemas.microsoft.com/office/drawing/2014/main" id="{1E08D20A-3975-4596-85C6-D4679958628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it-IT"/>
            </a:p>
          </p:txBody>
        </p:sp>
        <p:sp>
          <p:nvSpPr>
            <p:cNvPr id="12" name="Freeform 6">
              <a:extLst>
                <a:ext uri="{FF2B5EF4-FFF2-40B4-BE49-F238E27FC236}">
                  <a16:creationId xmlns:a16="http://schemas.microsoft.com/office/drawing/2014/main" id="{630A9349-BFE4-4720-A229-98DCD3B69F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13" name="Freeform 7">
              <a:extLst>
                <a:ext uri="{FF2B5EF4-FFF2-40B4-BE49-F238E27FC236}">
                  <a16:creationId xmlns:a16="http://schemas.microsoft.com/office/drawing/2014/main" id="{28487744-BBC9-4D40-85B3-0D45003C33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5" name="Rectangle 8">
              <a:extLst>
                <a:ext uri="{FF2B5EF4-FFF2-40B4-BE49-F238E27FC236}">
                  <a16:creationId xmlns:a16="http://schemas.microsoft.com/office/drawing/2014/main" id="{FAD6EF4D-97BD-46B4-9B5B-CD70971DD5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it-IT"/>
            </a:p>
          </p:txBody>
        </p:sp>
        <p:sp>
          <p:nvSpPr>
            <p:cNvPr id="6" name="Freeform 9">
              <a:extLst>
                <a:ext uri="{FF2B5EF4-FFF2-40B4-BE49-F238E27FC236}">
                  <a16:creationId xmlns:a16="http://schemas.microsoft.com/office/drawing/2014/main" id="{210DCC42-11D2-4162-B47A-869B3F6694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7" name="Freeform 10">
              <a:extLst>
                <a:ext uri="{FF2B5EF4-FFF2-40B4-BE49-F238E27FC236}">
                  <a16:creationId xmlns:a16="http://schemas.microsoft.com/office/drawing/2014/main" id="{DE4880D6-6ECE-4F1B-B474-FE3940D04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17" name="Freeform 11">
              <a:extLst>
                <a:ext uri="{FF2B5EF4-FFF2-40B4-BE49-F238E27FC236}">
                  <a16:creationId xmlns:a16="http://schemas.microsoft.com/office/drawing/2014/main" id="{A1A39307-F675-49D2-9E45-28DA2AB5C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18" name="Freeform 12">
              <a:extLst>
                <a:ext uri="{FF2B5EF4-FFF2-40B4-BE49-F238E27FC236}">
                  <a16:creationId xmlns:a16="http://schemas.microsoft.com/office/drawing/2014/main" id="{AC5E23C5-C5D6-4BC3-9531-C0B2D7D29F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19" name="Freeform 13">
              <a:extLst>
                <a:ext uri="{FF2B5EF4-FFF2-40B4-BE49-F238E27FC236}">
                  <a16:creationId xmlns:a16="http://schemas.microsoft.com/office/drawing/2014/main" id="{4D3FC0A7-9672-4B19-8D54-71C3B39F7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0" name="Freeform 14">
              <a:extLst>
                <a:ext uri="{FF2B5EF4-FFF2-40B4-BE49-F238E27FC236}">
                  <a16:creationId xmlns:a16="http://schemas.microsoft.com/office/drawing/2014/main" id="{9911D04C-3FFB-4D1E-8F59-5C02692E3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1" name="Freeform 15">
              <a:extLst>
                <a:ext uri="{FF2B5EF4-FFF2-40B4-BE49-F238E27FC236}">
                  <a16:creationId xmlns:a16="http://schemas.microsoft.com/office/drawing/2014/main" id="{A0178C8F-EF32-4F3D-B022-60A7DE1367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2" name="Freeform 16">
              <a:extLst>
                <a:ext uri="{FF2B5EF4-FFF2-40B4-BE49-F238E27FC236}">
                  <a16:creationId xmlns:a16="http://schemas.microsoft.com/office/drawing/2014/main" id="{EEB2DD25-DE0D-48CE-8218-E4EF12273A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3" name="Freeform 17">
              <a:extLst>
                <a:ext uri="{FF2B5EF4-FFF2-40B4-BE49-F238E27FC236}">
                  <a16:creationId xmlns:a16="http://schemas.microsoft.com/office/drawing/2014/main" id="{13C92E55-66CB-48F7-BF28-5D8ED146BB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4" name="Freeform 18">
              <a:extLst>
                <a:ext uri="{FF2B5EF4-FFF2-40B4-BE49-F238E27FC236}">
                  <a16:creationId xmlns:a16="http://schemas.microsoft.com/office/drawing/2014/main" id="{CB0B6C7B-4820-48AB-92AF-896559F009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5" name="Freeform 19">
              <a:extLst>
                <a:ext uri="{FF2B5EF4-FFF2-40B4-BE49-F238E27FC236}">
                  <a16:creationId xmlns:a16="http://schemas.microsoft.com/office/drawing/2014/main" id="{2018EECD-4518-458F-989E-6FCAE5AE0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6" name="Freeform 20">
              <a:extLst>
                <a:ext uri="{FF2B5EF4-FFF2-40B4-BE49-F238E27FC236}">
                  <a16:creationId xmlns:a16="http://schemas.microsoft.com/office/drawing/2014/main" id="{1FB0915F-3C52-468A-87E7-F3EE381DA3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7" name="Freeform 21">
              <a:extLst>
                <a:ext uri="{FF2B5EF4-FFF2-40B4-BE49-F238E27FC236}">
                  <a16:creationId xmlns:a16="http://schemas.microsoft.com/office/drawing/2014/main" id="{7B184771-5A8E-4ED5-9179-24B19F26C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8" name="Freeform 22">
              <a:extLst>
                <a:ext uri="{FF2B5EF4-FFF2-40B4-BE49-F238E27FC236}">
                  <a16:creationId xmlns:a16="http://schemas.microsoft.com/office/drawing/2014/main" id="{BC5162D1-D64C-4FBA-BE86-11B27A7432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9" name="Freeform 23">
              <a:extLst>
                <a:ext uri="{FF2B5EF4-FFF2-40B4-BE49-F238E27FC236}">
                  <a16:creationId xmlns:a16="http://schemas.microsoft.com/office/drawing/2014/main" id="{9EFF345C-6A58-4123-B2D1-2ED9E36912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0" name="Freeform 24">
              <a:extLst>
                <a:ext uri="{FF2B5EF4-FFF2-40B4-BE49-F238E27FC236}">
                  <a16:creationId xmlns:a16="http://schemas.microsoft.com/office/drawing/2014/main" id="{03CE89F7-AE1C-4370-920E-EE04C4124F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1" name="Freeform 25">
              <a:extLst>
                <a:ext uri="{FF2B5EF4-FFF2-40B4-BE49-F238E27FC236}">
                  <a16:creationId xmlns:a16="http://schemas.microsoft.com/office/drawing/2014/main" id="{D6E298F6-F99D-49EF-B614-24D2179C23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2" name="Freeform 26">
              <a:extLst>
                <a:ext uri="{FF2B5EF4-FFF2-40B4-BE49-F238E27FC236}">
                  <a16:creationId xmlns:a16="http://schemas.microsoft.com/office/drawing/2014/main" id="{2424FD35-451D-468C-9EB2-8DA350C124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3" name="Freeform 27">
              <a:extLst>
                <a:ext uri="{FF2B5EF4-FFF2-40B4-BE49-F238E27FC236}">
                  <a16:creationId xmlns:a16="http://schemas.microsoft.com/office/drawing/2014/main" id="{45BC0C6F-B91F-42CC-9046-522FE8223C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4" name="Freeform 28">
              <a:extLst>
                <a:ext uri="{FF2B5EF4-FFF2-40B4-BE49-F238E27FC236}">
                  <a16:creationId xmlns:a16="http://schemas.microsoft.com/office/drawing/2014/main" id="{F88AFBEE-A8B5-4B18-B834-5269F6C13C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5" name="Freeform 29">
              <a:extLst>
                <a:ext uri="{FF2B5EF4-FFF2-40B4-BE49-F238E27FC236}">
                  <a16:creationId xmlns:a16="http://schemas.microsoft.com/office/drawing/2014/main" id="{64B0F493-EC69-4C85-87D4-287628231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6" name="Freeform 30">
              <a:extLst>
                <a:ext uri="{FF2B5EF4-FFF2-40B4-BE49-F238E27FC236}">
                  <a16:creationId xmlns:a16="http://schemas.microsoft.com/office/drawing/2014/main" id="{09920E7F-979C-40F6-8FB1-791325A4A4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7" name="Freeform 31">
              <a:extLst>
                <a:ext uri="{FF2B5EF4-FFF2-40B4-BE49-F238E27FC236}">
                  <a16:creationId xmlns:a16="http://schemas.microsoft.com/office/drawing/2014/main" id="{1387BCC3-D7BF-443E-B18C-87B696E64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8" name="Freeform 32">
              <a:extLst>
                <a:ext uri="{FF2B5EF4-FFF2-40B4-BE49-F238E27FC236}">
                  <a16:creationId xmlns:a16="http://schemas.microsoft.com/office/drawing/2014/main" id="{F1C0670D-9FA2-48D7-AFDB-4438ECC3EE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9" name="Rectangle 33">
              <a:extLst>
                <a:ext uri="{FF2B5EF4-FFF2-40B4-BE49-F238E27FC236}">
                  <a16:creationId xmlns:a16="http://schemas.microsoft.com/office/drawing/2014/main" id="{34088C0C-CAD1-4E66-A162-1D7020365B6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it-IT"/>
            </a:p>
          </p:txBody>
        </p:sp>
        <p:sp>
          <p:nvSpPr>
            <p:cNvPr id="40" name="Freeform 34">
              <a:extLst>
                <a:ext uri="{FF2B5EF4-FFF2-40B4-BE49-F238E27FC236}">
                  <a16:creationId xmlns:a16="http://schemas.microsoft.com/office/drawing/2014/main" id="{B8C224A6-72B4-4763-B708-65A321D0D6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41" name="Freeform 35">
              <a:extLst>
                <a:ext uri="{FF2B5EF4-FFF2-40B4-BE49-F238E27FC236}">
                  <a16:creationId xmlns:a16="http://schemas.microsoft.com/office/drawing/2014/main" id="{2EE3A964-523C-470B-8B10-09053452C5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42" name="Freeform 36">
              <a:extLst>
                <a:ext uri="{FF2B5EF4-FFF2-40B4-BE49-F238E27FC236}">
                  <a16:creationId xmlns:a16="http://schemas.microsoft.com/office/drawing/2014/main" id="{1B87487E-C0EA-4E2A-8FC0-3D4C4F0177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43" name="Freeform 37">
              <a:extLst>
                <a:ext uri="{FF2B5EF4-FFF2-40B4-BE49-F238E27FC236}">
                  <a16:creationId xmlns:a16="http://schemas.microsoft.com/office/drawing/2014/main" id="{D8B57E7E-D885-4A0B-BBA0-E3BC3A68CD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44" name="Freeform 38">
              <a:extLst>
                <a:ext uri="{FF2B5EF4-FFF2-40B4-BE49-F238E27FC236}">
                  <a16:creationId xmlns:a16="http://schemas.microsoft.com/office/drawing/2014/main" id="{6FB84573-B84B-4571-A6E5-91CD308E7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45" name="Freeform 39">
              <a:extLst>
                <a:ext uri="{FF2B5EF4-FFF2-40B4-BE49-F238E27FC236}">
                  <a16:creationId xmlns:a16="http://schemas.microsoft.com/office/drawing/2014/main" id="{7EE5EE00-E139-4AB9-ACFC-5E39CFA95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46" name="Freeform 40">
              <a:extLst>
                <a:ext uri="{FF2B5EF4-FFF2-40B4-BE49-F238E27FC236}">
                  <a16:creationId xmlns:a16="http://schemas.microsoft.com/office/drawing/2014/main" id="{5A38A6AA-6753-4EFE-94BB-96DF739758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47" name="Freeform 41">
              <a:extLst>
                <a:ext uri="{FF2B5EF4-FFF2-40B4-BE49-F238E27FC236}">
                  <a16:creationId xmlns:a16="http://schemas.microsoft.com/office/drawing/2014/main" id="{506AB599-570B-4547-97F4-F2C6723014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48" name="Freeform 42">
              <a:extLst>
                <a:ext uri="{FF2B5EF4-FFF2-40B4-BE49-F238E27FC236}">
                  <a16:creationId xmlns:a16="http://schemas.microsoft.com/office/drawing/2014/main" id="{9AFDEA1E-DBAB-4507-8D36-786F19A85B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49" name="Freeform 43">
              <a:extLst>
                <a:ext uri="{FF2B5EF4-FFF2-40B4-BE49-F238E27FC236}">
                  <a16:creationId xmlns:a16="http://schemas.microsoft.com/office/drawing/2014/main" id="{C824D6F7-0BDF-4C8C-869D-BDDEB0764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50" name="Freeform 44">
              <a:extLst>
                <a:ext uri="{FF2B5EF4-FFF2-40B4-BE49-F238E27FC236}">
                  <a16:creationId xmlns:a16="http://schemas.microsoft.com/office/drawing/2014/main" id="{6953C491-AE0F-4D2B-9474-18D5E8B5D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51" name="Rectangle 45">
              <a:extLst>
                <a:ext uri="{FF2B5EF4-FFF2-40B4-BE49-F238E27FC236}">
                  <a16:creationId xmlns:a16="http://schemas.microsoft.com/office/drawing/2014/main" id="{5B956350-9BDD-4090-B2B6-12C13D1CE27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it-IT"/>
            </a:p>
          </p:txBody>
        </p:sp>
        <p:sp>
          <p:nvSpPr>
            <p:cNvPr id="52" name="Freeform 46">
              <a:extLst>
                <a:ext uri="{FF2B5EF4-FFF2-40B4-BE49-F238E27FC236}">
                  <a16:creationId xmlns:a16="http://schemas.microsoft.com/office/drawing/2014/main" id="{ECE31E80-E354-44C3-81E0-4E3E41DDF6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53" name="Freeform 47">
              <a:extLst>
                <a:ext uri="{FF2B5EF4-FFF2-40B4-BE49-F238E27FC236}">
                  <a16:creationId xmlns:a16="http://schemas.microsoft.com/office/drawing/2014/main" id="{9DFA35DB-5360-405A-A7EB-064E51FBC0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54" name="Freeform 48">
              <a:extLst>
                <a:ext uri="{FF2B5EF4-FFF2-40B4-BE49-F238E27FC236}">
                  <a16:creationId xmlns:a16="http://schemas.microsoft.com/office/drawing/2014/main" id="{2DA499BD-4313-4AD1-BE87-4BEF50FEC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55" name="Freeform 49">
              <a:extLst>
                <a:ext uri="{FF2B5EF4-FFF2-40B4-BE49-F238E27FC236}">
                  <a16:creationId xmlns:a16="http://schemas.microsoft.com/office/drawing/2014/main" id="{680E4C6D-12D1-417A-A709-EC416D98FA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56" name="Freeform 50">
              <a:extLst>
                <a:ext uri="{FF2B5EF4-FFF2-40B4-BE49-F238E27FC236}">
                  <a16:creationId xmlns:a16="http://schemas.microsoft.com/office/drawing/2014/main" id="{C93537B4-09B6-4CC6-92DE-3D3BDAC7A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57" name="Freeform 51">
              <a:extLst>
                <a:ext uri="{FF2B5EF4-FFF2-40B4-BE49-F238E27FC236}">
                  <a16:creationId xmlns:a16="http://schemas.microsoft.com/office/drawing/2014/main" id="{5D100FC5-9EA8-4DA7-AFA4-BC60831FD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58" name="Freeform 52">
              <a:extLst>
                <a:ext uri="{FF2B5EF4-FFF2-40B4-BE49-F238E27FC236}">
                  <a16:creationId xmlns:a16="http://schemas.microsoft.com/office/drawing/2014/main" id="{3F10D757-6A3B-4314-9755-419B3738E4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59" name="Freeform 53">
              <a:extLst>
                <a:ext uri="{FF2B5EF4-FFF2-40B4-BE49-F238E27FC236}">
                  <a16:creationId xmlns:a16="http://schemas.microsoft.com/office/drawing/2014/main" id="{28A4D881-D08B-4AAF-866D-7C31601126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60" name="Freeform 54">
              <a:extLst>
                <a:ext uri="{FF2B5EF4-FFF2-40B4-BE49-F238E27FC236}">
                  <a16:creationId xmlns:a16="http://schemas.microsoft.com/office/drawing/2014/main" id="{A666F3F8-571E-483F-9B9F-31EDB91A9C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61" name="Freeform 55">
              <a:extLst>
                <a:ext uri="{FF2B5EF4-FFF2-40B4-BE49-F238E27FC236}">
                  <a16:creationId xmlns:a16="http://schemas.microsoft.com/office/drawing/2014/main" id="{18305C0F-0A00-450D-92A1-313C724398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62" name="Freeform 56">
              <a:extLst>
                <a:ext uri="{FF2B5EF4-FFF2-40B4-BE49-F238E27FC236}">
                  <a16:creationId xmlns:a16="http://schemas.microsoft.com/office/drawing/2014/main" id="{9A5635D8-CCB7-4D16-BB87-B1BC1AC97D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63" name="Freeform 57">
              <a:extLst>
                <a:ext uri="{FF2B5EF4-FFF2-40B4-BE49-F238E27FC236}">
                  <a16:creationId xmlns:a16="http://schemas.microsoft.com/office/drawing/2014/main" id="{7C10A784-B5EE-4486-96E7-3CC72B93A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64" name="Freeform 58">
              <a:extLst>
                <a:ext uri="{FF2B5EF4-FFF2-40B4-BE49-F238E27FC236}">
                  <a16:creationId xmlns:a16="http://schemas.microsoft.com/office/drawing/2014/main" id="{AE5FA7CA-916C-4A34-A727-E0289D891A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grpSp>
      <p:pic>
        <p:nvPicPr>
          <p:cNvPr id="66" name="Picture 2">
            <a:extLst>
              <a:ext uri="{FF2B5EF4-FFF2-40B4-BE49-F238E27FC236}">
                <a16:creationId xmlns:a16="http://schemas.microsoft.com/office/drawing/2014/main" id="{51039561-92F9-40EE-900B-6AA0F58042A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3" y="9525"/>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olo 1">
            <a:extLst>
              <a:ext uri="{FF2B5EF4-FFF2-40B4-BE49-F238E27FC236}">
                <a16:creationId xmlns:a16="http://schemas.microsoft.com/office/drawing/2014/main" id="{6CCFCC0D-83DA-A20A-22CB-861529F3C172}"/>
              </a:ext>
            </a:extLst>
          </p:cNvPr>
          <p:cNvSpPr>
            <a:spLocks noGrp="1"/>
          </p:cNvSpPr>
          <p:nvPr>
            <p:ph type="ctrTitle"/>
          </p:nvPr>
        </p:nvSpPr>
        <p:spPr>
          <a:xfrm>
            <a:off x="2043113" y="1122363"/>
            <a:ext cx="4527929" cy="4287836"/>
          </a:xfrm>
        </p:spPr>
        <p:txBody>
          <a:bodyPr anchor="ctr">
            <a:normAutofit/>
          </a:bodyPr>
          <a:lstStyle/>
          <a:p>
            <a:pPr algn="r"/>
            <a:r>
              <a:rPr lang="it-IT" sz="6000" dirty="0"/>
              <a:t>Famiglia SC </a:t>
            </a:r>
          </a:p>
        </p:txBody>
      </p:sp>
      <p:sp>
        <p:nvSpPr>
          <p:cNvPr id="3" name="Sottotitolo 2">
            <a:extLst>
              <a:ext uri="{FF2B5EF4-FFF2-40B4-BE49-F238E27FC236}">
                <a16:creationId xmlns:a16="http://schemas.microsoft.com/office/drawing/2014/main" id="{B0753683-A488-CB62-BBC3-A43A47C97899}"/>
              </a:ext>
            </a:extLst>
          </p:cNvPr>
          <p:cNvSpPr>
            <a:spLocks noGrp="1"/>
          </p:cNvSpPr>
          <p:nvPr>
            <p:ph type="subTitle" idx="1"/>
          </p:nvPr>
        </p:nvSpPr>
        <p:spPr>
          <a:xfrm>
            <a:off x="7851631" y="1122363"/>
            <a:ext cx="2816368" cy="4287834"/>
          </a:xfrm>
        </p:spPr>
        <p:txBody>
          <a:bodyPr anchor="ctr">
            <a:normAutofit/>
          </a:bodyPr>
          <a:lstStyle/>
          <a:p>
            <a:r>
              <a:rPr lang="it-IT" sz="2400" dirty="0"/>
              <a:t>SYSTEM AND COMMUNICATIONS PROTECTION </a:t>
            </a:r>
          </a:p>
        </p:txBody>
      </p:sp>
      <p:cxnSp>
        <p:nvCxnSpPr>
          <p:cNvPr id="68" name="Straight Connector 67">
            <a:extLst>
              <a:ext uri="{FF2B5EF4-FFF2-40B4-BE49-F238E27FC236}">
                <a16:creationId xmlns:a16="http://schemas.microsoft.com/office/drawing/2014/main" id="{D902DA06-324A-48CE-8C20-94535480A6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133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24205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EF8245-1AC6-B9DC-F6FE-ECBC259E567E}"/>
              </a:ext>
            </a:extLst>
          </p:cNvPr>
          <p:cNvSpPr>
            <a:spLocks noGrp="1"/>
          </p:cNvSpPr>
          <p:nvPr>
            <p:ph type="title"/>
          </p:nvPr>
        </p:nvSpPr>
        <p:spPr>
          <a:xfrm>
            <a:off x="762000" y="1524000"/>
            <a:ext cx="10668000" cy="836645"/>
          </a:xfrm>
        </p:spPr>
        <p:txBody>
          <a:bodyPr>
            <a:normAutofit/>
          </a:bodyPr>
          <a:lstStyle/>
          <a:p>
            <a:pPr algn="ctr"/>
            <a:r>
              <a:rPr lang="it-IT" dirty="0"/>
              <a:t>SC-02</a:t>
            </a:r>
            <a:br>
              <a:rPr lang="it-IT" dirty="0"/>
            </a:br>
            <a:r>
              <a:rPr lang="en-US" sz="1800" dirty="0">
                <a:effectLst/>
                <a:latin typeface="Calibri" panose="020F0502020204030204" pitchFamily="34" charset="0"/>
                <a:ea typeface="Calibri" panose="020F0502020204030204" pitchFamily="34" charset="0"/>
                <a:cs typeface="Times New Roman" panose="02020603050405020304" pitchFamily="18" charset="0"/>
              </a:rPr>
              <a:t>SEPARATION OF SYSTEM AND USER FUNCTIONALITY</a:t>
            </a:r>
            <a:endParaRPr lang="it-IT" dirty="0"/>
          </a:p>
        </p:txBody>
      </p:sp>
      <p:sp>
        <p:nvSpPr>
          <p:cNvPr id="3" name="Segnaposto testo 2">
            <a:extLst>
              <a:ext uri="{FF2B5EF4-FFF2-40B4-BE49-F238E27FC236}">
                <a16:creationId xmlns:a16="http://schemas.microsoft.com/office/drawing/2014/main" id="{AE4E7DAC-307C-FDD0-3690-CA9D94FF4131}"/>
              </a:ext>
            </a:extLst>
          </p:cNvPr>
          <p:cNvSpPr>
            <a:spLocks noGrp="1"/>
          </p:cNvSpPr>
          <p:nvPr>
            <p:ph type="body" idx="1"/>
          </p:nvPr>
        </p:nvSpPr>
        <p:spPr>
          <a:xfrm>
            <a:off x="762000" y="2360645"/>
            <a:ext cx="10668000" cy="3735355"/>
          </a:xfrm>
        </p:spPr>
        <p:txBody>
          <a:bodyPr>
            <a:normAutofit/>
          </a:bodyPr>
          <a:lstStyle/>
          <a:p>
            <a:r>
              <a:rPr lang="it-IT" sz="1800" i="1" dirty="0"/>
              <a:t>Separare le funzionalità utente, inclusi i servizi di interfaccia utente, dalle funzionalità di gestione del sistema.</a:t>
            </a:r>
          </a:p>
          <a:p>
            <a:endParaRPr lang="it-IT" sz="1800" dirty="0">
              <a:ea typeface="+mn-lt"/>
              <a:cs typeface="+mn-lt"/>
            </a:endParaRPr>
          </a:p>
          <a:p>
            <a:pPr marL="0" indent="0">
              <a:lnSpc>
                <a:spcPct val="90000"/>
              </a:lnSpc>
              <a:spcBef>
                <a:spcPts val="0"/>
              </a:spcBef>
              <a:spcAft>
                <a:spcPts val="800"/>
              </a:spcAft>
              <a:buNone/>
            </a:pPr>
            <a:r>
              <a:rPr lang="it-IT" sz="2000" dirty="0" err="1">
                <a:ea typeface="+mn-lt"/>
                <a:cs typeface="+mn-lt"/>
              </a:rPr>
              <a:t>Keycloak</a:t>
            </a:r>
            <a:r>
              <a:rPr lang="it-IT" sz="2000" dirty="0">
                <a:ea typeface="+mn-lt"/>
                <a:cs typeface="+mn-lt"/>
              </a:rPr>
              <a:t> offre la capacità di gestire in modo completo tutte le opzioni di IAM, garantendo una separazione chiara tra le funzionalità utente e gli aspetti amministrativi. attraverso </a:t>
            </a:r>
            <a:r>
              <a:rPr lang="it-IT" sz="2000" dirty="0" err="1">
                <a:ea typeface="+mn-lt"/>
                <a:cs typeface="+mn-lt"/>
              </a:rPr>
              <a:t>Keycloak</a:t>
            </a:r>
            <a:r>
              <a:rPr lang="it-IT" sz="2000" dirty="0">
                <a:ea typeface="+mn-lt"/>
                <a:cs typeface="+mn-lt"/>
              </a:rPr>
              <a:t>, è possibile definire e gestire in modo flessibile le identità degli utenti, i loro privilegi e l'accesso alle risorse, mantenendo allo stesso tempo un controllo centralizzato e robusto. </a:t>
            </a:r>
          </a:p>
          <a:p>
            <a:pPr marL="0" indent="0">
              <a:lnSpc>
                <a:spcPct val="90000"/>
              </a:lnSpc>
              <a:spcBef>
                <a:spcPts val="0"/>
              </a:spcBef>
              <a:spcAft>
                <a:spcPts val="800"/>
              </a:spcAft>
              <a:buNone/>
            </a:pPr>
            <a:r>
              <a:rPr lang="it-IT" sz="2000" dirty="0">
                <a:ea typeface="+mn-lt"/>
                <a:cs typeface="+mn-lt"/>
              </a:rPr>
              <a:t>L’applicazione offre anche interfacce con funzionalità separate ad utenti ed amministratori.</a:t>
            </a:r>
            <a:endParaRPr lang="it-IT" dirty="0"/>
          </a:p>
        </p:txBody>
      </p:sp>
    </p:spTree>
    <p:extLst>
      <p:ext uri="{BB962C8B-B14F-4D97-AF65-F5344CB8AC3E}">
        <p14:creationId xmlns:p14="http://schemas.microsoft.com/office/powerpoint/2010/main" val="28299179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EF8245-1AC6-B9DC-F6FE-ECBC259E567E}"/>
              </a:ext>
            </a:extLst>
          </p:cNvPr>
          <p:cNvSpPr>
            <a:spLocks noGrp="1"/>
          </p:cNvSpPr>
          <p:nvPr>
            <p:ph type="title"/>
          </p:nvPr>
        </p:nvSpPr>
        <p:spPr>
          <a:xfrm>
            <a:off x="762000" y="1524000"/>
            <a:ext cx="10668000" cy="836645"/>
          </a:xfrm>
        </p:spPr>
        <p:txBody>
          <a:bodyPr>
            <a:normAutofit/>
          </a:bodyPr>
          <a:lstStyle/>
          <a:p>
            <a:pPr algn="ctr"/>
            <a:r>
              <a:rPr lang="it-IT" dirty="0"/>
              <a:t>SC-07</a:t>
            </a:r>
            <a:br>
              <a:rPr lang="it-IT" dirty="0"/>
            </a:br>
            <a:r>
              <a:rPr lang="en-US" sz="1800" dirty="0">
                <a:effectLst/>
                <a:latin typeface="Calibri" panose="020F0502020204030204" pitchFamily="34" charset="0"/>
                <a:ea typeface="Calibri" panose="020F0502020204030204" pitchFamily="34" charset="0"/>
                <a:cs typeface="Times New Roman" panose="02020603050405020304" pitchFamily="18" charset="0"/>
              </a:rPr>
              <a:t>BOUNDARY PROTECTION</a:t>
            </a:r>
            <a:endParaRPr lang="it-IT" dirty="0"/>
          </a:p>
        </p:txBody>
      </p:sp>
      <p:sp>
        <p:nvSpPr>
          <p:cNvPr id="3" name="Segnaposto testo 2">
            <a:extLst>
              <a:ext uri="{FF2B5EF4-FFF2-40B4-BE49-F238E27FC236}">
                <a16:creationId xmlns:a16="http://schemas.microsoft.com/office/drawing/2014/main" id="{AE4E7DAC-307C-FDD0-3690-CA9D94FF4131}"/>
              </a:ext>
            </a:extLst>
          </p:cNvPr>
          <p:cNvSpPr>
            <a:spLocks noGrp="1"/>
          </p:cNvSpPr>
          <p:nvPr>
            <p:ph type="body" idx="1"/>
          </p:nvPr>
        </p:nvSpPr>
        <p:spPr>
          <a:xfrm>
            <a:off x="762000" y="2360645"/>
            <a:ext cx="10668000" cy="3735355"/>
          </a:xfrm>
        </p:spPr>
        <p:txBody>
          <a:bodyPr>
            <a:normAutofit fontScale="62500" lnSpcReduction="20000"/>
          </a:bodyPr>
          <a:lstStyle/>
          <a:p>
            <a:r>
              <a:rPr lang="it-IT" sz="1800" i="1" dirty="0"/>
              <a:t>Il sistema informatico deve:</a:t>
            </a:r>
          </a:p>
          <a:p>
            <a:pPr marL="342900" indent="-342900">
              <a:buFont typeface="+mj-lt"/>
              <a:buAutoNum type="alphaLcParenR"/>
            </a:pPr>
            <a:r>
              <a:rPr lang="it-IT" sz="1800" i="1" dirty="0"/>
              <a:t>Monitorare e controllare le comunicazione al confine del sistema e ai principali confini interni del sistema.</a:t>
            </a:r>
          </a:p>
          <a:p>
            <a:pPr marL="342900" indent="-342900">
              <a:buFont typeface="+mj-lt"/>
              <a:buAutoNum type="alphaLcParenR"/>
            </a:pPr>
            <a:r>
              <a:rPr lang="it-IT" sz="1800" i="1" dirty="0"/>
              <a:t>Implementare sottoreti per componenti di sistema accessibili al pubblico che sono logicamente separate dalle reti interne.</a:t>
            </a:r>
          </a:p>
          <a:p>
            <a:pPr marL="342900" indent="-342900">
              <a:buFont typeface="+mj-lt"/>
              <a:buAutoNum type="alphaLcParenR"/>
            </a:pPr>
            <a:r>
              <a:rPr lang="it-IT" sz="1800" i="1" dirty="0"/>
              <a:t>Connettersi a reti o sistemi esterni attraverso interfacce gestite da dispositivi di protezione dei confini disposti secondo un'architettura di sicurezza organizzativa.</a:t>
            </a:r>
          </a:p>
          <a:p>
            <a:pPr algn="just"/>
            <a:r>
              <a:rPr lang="it-IT" sz="1800" dirty="0"/>
              <a:t>Enhancement:</a:t>
            </a:r>
          </a:p>
          <a:p>
            <a:pPr lvl="1" algn="just"/>
            <a:r>
              <a:rPr lang="en-US" sz="1800" b="1" i="1" dirty="0"/>
              <a:t>SC-07(03) ACCESS POINTS</a:t>
            </a:r>
          </a:p>
          <a:p>
            <a:pPr lvl="1" algn="just"/>
            <a:r>
              <a:rPr lang="en-US" sz="1800" b="1" i="1" dirty="0"/>
              <a:t>SC-07(05) DENY BY DEFAULT — ALLOW BY EXCEPTION</a:t>
            </a:r>
          </a:p>
          <a:p>
            <a:pPr lvl="1" algn="just"/>
            <a:r>
              <a:rPr lang="en-US" sz="1800" b="1" i="1" dirty="0"/>
              <a:t>SC-07(08) ROUTE TRAFFIC TO AUTHENTICATED PROXY SERVERS </a:t>
            </a:r>
          </a:p>
          <a:p>
            <a:pPr lvl="1" algn="just"/>
            <a:endParaRPr lang="it-IT" sz="1800" dirty="0">
              <a:ea typeface="+mn-lt"/>
              <a:cs typeface="+mn-lt"/>
            </a:endParaRPr>
          </a:p>
          <a:p>
            <a:r>
              <a:rPr lang="it-IT" sz="2000" dirty="0" err="1"/>
              <a:t>Nginx</a:t>
            </a:r>
            <a:r>
              <a:rPr lang="it-IT" sz="2000" dirty="0"/>
              <a:t> mitiga la protezione dei confini implementando controlli sull'accesso ai servizi E Forzando l’utilizzo di HTTPS.</a:t>
            </a:r>
          </a:p>
          <a:p>
            <a:r>
              <a:rPr lang="it-IT" sz="2000" dirty="0"/>
              <a:t>Essendo un reverse Proxy fornisce un unico access point, con un numero di accessi simultanei controllato.</a:t>
            </a:r>
          </a:p>
          <a:p>
            <a:r>
              <a:rPr lang="it-IT" sz="2000" dirty="0"/>
              <a:t>Il deployment del servizio su una macchina Cloud Azure permette di sfruttare le opzioni di </a:t>
            </a:r>
            <a:r>
              <a:rPr lang="it-IT" sz="2000" dirty="0" err="1"/>
              <a:t>firewalling</a:t>
            </a:r>
            <a:r>
              <a:rPr lang="it-IT" sz="2000" dirty="0"/>
              <a:t> fornite da </a:t>
            </a:r>
            <a:r>
              <a:rPr lang="it-IT" sz="2000" dirty="0" err="1"/>
              <a:t>microsoft</a:t>
            </a:r>
            <a:r>
              <a:rPr lang="it-IT" sz="2000" dirty="0"/>
              <a:t>.</a:t>
            </a:r>
          </a:p>
        </p:txBody>
      </p:sp>
    </p:spTree>
    <p:extLst>
      <p:ext uri="{BB962C8B-B14F-4D97-AF65-F5344CB8AC3E}">
        <p14:creationId xmlns:p14="http://schemas.microsoft.com/office/powerpoint/2010/main" val="14954729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EF8245-1AC6-B9DC-F6FE-ECBC259E567E}"/>
              </a:ext>
            </a:extLst>
          </p:cNvPr>
          <p:cNvSpPr>
            <a:spLocks noGrp="1"/>
          </p:cNvSpPr>
          <p:nvPr>
            <p:ph type="title"/>
          </p:nvPr>
        </p:nvSpPr>
        <p:spPr>
          <a:xfrm>
            <a:off x="762000" y="1524000"/>
            <a:ext cx="10668000" cy="836645"/>
          </a:xfrm>
        </p:spPr>
        <p:txBody>
          <a:bodyPr>
            <a:normAutofit/>
          </a:bodyPr>
          <a:lstStyle/>
          <a:p>
            <a:pPr algn="ctr"/>
            <a:r>
              <a:rPr lang="it-IT" dirty="0"/>
              <a:t>SC-08</a:t>
            </a:r>
            <a:br>
              <a:rPr lang="it-IT" dirty="0"/>
            </a:br>
            <a:r>
              <a:rPr lang="en-US" sz="1800" dirty="0">
                <a:effectLst/>
                <a:latin typeface="Calibri" panose="020F0502020204030204" pitchFamily="34" charset="0"/>
                <a:ea typeface="Calibri" panose="020F0502020204030204" pitchFamily="34" charset="0"/>
                <a:cs typeface="Times New Roman" panose="02020603050405020304" pitchFamily="18" charset="0"/>
              </a:rPr>
              <a:t>TRANSMISSION CONFIDENTIALITY AND INTEGRITY</a:t>
            </a:r>
            <a:endParaRPr lang="it-IT" dirty="0"/>
          </a:p>
        </p:txBody>
      </p:sp>
      <p:sp>
        <p:nvSpPr>
          <p:cNvPr id="3" name="Segnaposto testo 2">
            <a:extLst>
              <a:ext uri="{FF2B5EF4-FFF2-40B4-BE49-F238E27FC236}">
                <a16:creationId xmlns:a16="http://schemas.microsoft.com/office/drawing/2014/main" id="{AE4E7DAC-307C-FDD0-3690-CA9D94FF4131}"/>
              </a:ext>
            </a:extLst>
          </p:cNvPr>
          <p:cNvSpPr>
            <a:spLocks noGrp="1"/>
          </p:cNvSpPr>
          <p:nvPr>
            <p:ph type="body" idx="1"/>
          </p:nvPr>
        </p:nvSpPr>
        <p:spPr>
          <a:xfrm>
            <a:off x="762000" y="2360645"/>
            <a:ext cx="10668000" cy="3735355"/>
          </a:xfrm>
        </p:spPr>
        <p:txBody>
          <a:bodyPr>
            <a:normAutofit/>
          </a:bodyPr>
          <a:lstStyle/>
          <a:p>
            <a:r>
              <a:rPr lang="it-IT" sz="1800" i="1" dirty="0"/>
              <a:t>Proteggere l’integrità e la confidenzialità delle informazioni.</a:t>
            </a:r>
          </a:p>
          <a:p>
            <a:r>
              <a:rPr lang="it-IT" sz="1800" i="1" dirty="0"/>
              <a:t>Enhancement:</a:t>
            </a:r>
          </a:p>
          <a:p>
            <a:pPr lvl="1" algn="just"/>
            <a:r>
              <a:rPr lang="en-US" sz="1800" b="1" i="1" dirty="0"/>
              <a:t>SC-0</a:t>
            </a:r>
            <a:r>
              <a:rPr lang="en-US" b="1" i="1" dirty="0"/>
              <a:t>8</a:t>
            </a:r>
            <a:r>
              <a:rPr lang="en-US" sz="1800" b="1" i="1" dirty="0"/>
              <a:t>(01): </a:t>
            </a:r>
            <a:r>
              <a:rPr lang="it-IT" i="1" dirty="0"/>
              <a:t>CRYPTOGRAPHIC PROTECTION </a:t>
            </a:r>
          </a:p>
          <a:p>
            <a:pPr lvl="1" algn="just"/>
            <a:endParaRPr lang="en-US" sz="1800" b="1" i="1" dirty="0"/>
          </a:p>
          <a:p>
            <a:r>
              <a:rPr lang="it-IT" dirty="0"/>
              <a:t>Ogni richiesta inviata dagli utenti all'applicazione, proveniente dall'esterno e direzionata verso il perimetro, è attentamente gestita attraverso il protocollo TLS. Quest'ultimo implica una fase iniziale in cui viene concordata la suite crittografica attraverso la quale avviene la comunicazione, garantendo così una sicura e crittografata trasmissione dei dati.</a:t>
            </a:r>
          </a:p>
        </p:txBody>
      </p:sp>
    </p:spTree>
    <p:extLst>
      <p:ext uri="{BB962C8B-B14F-4D97-AF65-F5344CB8AC3E}">
        <p14:creationId xmlns:p14="http://schemas.microsoft.com/office/powerpoint/2010/main" val="842285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EF8245-1AC6-B9DC-F6FE-ECBC259E567E}"/>
              </a:ext>
            </a:extLst>
          </p:cNvPr>
          <p:cNvSpPr>
            <a:spLocks noGrp="1"/>
          </p:cNvSpPr>
          <p:nvPr>
            <p:ph type="title"/>
          </p:nvPr>
        </p:nvSpPr>
        <p:spPr>
          <a:xfrm>
            <a:off x="762000" y="1524000"/>
            <a:ext cx="10668000" cy="836645"/>
          </a:xfrm>
        </p:spPr>
        <p:txBody>
          <a:bodyPr>
            <a:normAutofit/>
          </a:bodyPr>
          <a:lstStyle/>
          <a:p>
            <a:pPr algn="ctr"/>
            <a:r>
              <a:rPr lang="it-IT" dirty="0"/>
              <a:t>SC-10</a:t>
            </a:r>
            <a:br>
              <a:rPr lang="it-IT" dirty="0"/>
            </a:br>
            <a:r>
              <a:rPr lang="en-US" sz="1800" dirty="0">
                <a:effectLst/>
                <a:latin typeface="Calibri" panose="020F0502020204030204" pitchFamily="34" charset="0"/>
                <a:ea typeface="Calibri" panose="020F0502020204030204" pitchFamily="34" charset="0"/>
                <a:cs typeface="Times New Roman" panose="02020603050405020304" pitchFamily="18" charset="0"/>
              </a:rPr>
              <a:t>NETWORK DISCONNECT</a:t>
            </a:r>
            <a:endParaRPr lang="it-IT" dirty="0"/>
          </a:p>
        </p:txBody>
      </p:sp>
      <p:sp>
        <p:nvSpPr>
          <p:cNvPr id="3" name="Segnaposto testo 2">
            <a:extLst>
              <a:ext uri="{FF2B5EF4-FFF2-40B4-BE49-F238E27FC236}">
                <a16:creationId xmlns:a16="http://schemas.microsoft.com/office/drawing/2014/main" id="{AE4E7DAC-307C-FDD0-3690-CA9D94FF4131}"/>
              </a:ext>
            </a:extLst>
          </p:cNvPr>
          <p:cNvSpPr>
            <a:spLocks noGrp="1"/>
          </p:cNvSpPr>
          <p:nvPr>
            <p:ph type="body" idx="1"/>
          </p:nvPr>
        </p:nvSpPr>
        <p:spPr>
          <a:xfrm>
            <a:off x="762000" y="2360645"/>
            <a:ext cx="10668000" cy="3735355"/>
          </a:xfrm>
        </p:spPr>
        <p:txBody>
          <a:bodyPr>
            <a:normAutofit fontScale="92500" lnSpcReduction="10000"/>
          </a:bodyPr>
          <a:lstStyle/>
          <a:p>
            <a:r>
              <a:rPr lang="it-IT" sz="1800" i="1" dirty="0"/>
              <a:t>Terminare la connessione di rete associata ad una sessione alla fine della sessione o dopo un certo tempo di inattività.</a:t>
            </a:r>
          </a:p>
          <a:p>
            <a:endParaRPr lang="it-IT" sz="1800" dirty="0">
              <a:ea typeface="+mn-lt"/>
              <a:cs typeface="+mn-lt"/>
            </a:endParaRPr>
          </a:p>
          <a:p>
            <a:r>
              <a:rPr lang="it-IT" sz="2000" dirty="0"/>
              <a:t>La fase di terminazione comporta la de-allocazione delle porte e degli indirizzi TCP/IP a livello del sistema operativo, nonché la de-allocazione dei collegamenti di rete nel caso in cui più sessioni applicative utilizzino una singola connessione a livello di rete.</a:t>
            </a:r>
          </a:p>
          <a:p>
            <a:r>
              <a:rPr lang="it-IT" sz="2000" dirty="0"/>
              <a:t>L'utilizzo di un framework di alto livello come Spring Boot semplifica la terminazione della sessione, si può implementare il meccanismo semplicemente aggiungendo la seguente voce nel file </a:t>
            </a:r>
            <a:r>
              <a:rPr lang="it-IT" sz="2000" dirty="0" err="1"/>
              <a:t>application.properties</a:t>
            </a:r>
            <a:r>
              <a:rPr lang="it-IT" sz="2000" dirty="0"/>
              <a:t>:</a:t>
            </a:r>
          </a:p>
          <a:p>
            <a:pPr algn="ctr"/>
            <a:r>
              <a:rPr lang="it-IT" sz="2000" i="1" dirty="0" err="1"/>
              <a:t>server.servlet.session.timeout</a:t>
            </a:r>
            <a:r>
              <a:rPr lang="it-IT" sz="2000" i="1" dirty="0"/>
              <a:t>=10m</a:t>
            </a:r>
          </a:p>
        </p:txBody>
      </p:sp>
    </p:spTree>
    <p:extLst>
      <p:ext uri="{BB962C8B-B14F-4D97-AF65-F5344CB8AC3E}">
        <p14:creationId xmlns:p14="http://schemas.microsoft.com/office/powerpoint/2010/main" val="5257578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EF8245-1AC6-B9DC-F6FE-ECBC259E567E}"/>
              </a:ext>
            </a:extLst>
          </p:cNvPr>
          <p:cNvSpPr>
            <a:spLocks noGrp="1"/>
          </p:cNvSpPr>
          <p:nvPr>
            <p:ph type="title"/>
          </p:nvPr>
        </p:nvSpPr>
        <p:spPr>
          <a:xfrm>
            <a:off x="762000" y="1524000"/>
            <a:ext cx="10668000" cy="836645"/>
          </a:xfrm>
        </p:spPr>
        <p:txBody>
          <a:bodyPr>
            <a:normAutofit/>
          </a:bodyPr>
          <a:lstStyle/>
          <a:p>
            <a:pPr algn="ctr"/>
            <a:r>
              <a:rPr lang="it-IT" dirty="0"/>
              <a:t>SC-13</a:t>
            </a:r>
            <a:br>
              <a:rPr lang="it-IT" dirty="0"/>
            </a:br>
            <a:r>
              <a:rPr lang="en-US" sz="1800" dirty="0">
                <a:effectLst/>
                <a:latin typeface="Calibri" panose="020F0502020204030204" pitchFamily="34" charset="0"/>
                <a:ea typeface="Calibri" panose="020F0502020204030204" pitchFamily="34" charset="0"/>
                <a:cs typeface="Times New Roman" panose="02020603050405020304" pitchFamily="18" charset="0"/>
              </a:rPr>
              <a:t>CRYPTOGRAPHIC PROTECTION</a:t>
            </a:r>
            <a:endParaRPr lang="it-IT" dirty="0"/>
          </a:p>
        </p:txBody>
      </p:sp>
      <p:sp>
        <p:nvSpPr>
          <p:cNvPr id="3" name="Segnaposto testo 2">
            <a:extLst>
              <a:ext uri="{FF2B5EF4-FFF2-40B4-BE49-F238E27FC236}">
                <a16:creationId xmlns:a16="http://schemas.microsoft.com/office/drawing/2014/main" id="{AE4E7DAC-307C-FDD0-3690-CA9D94FF4131}"/>
              </a:ext>
            </a:extLst>
          </p:cNvPr>
          <p:cNvSpPr>
            <a:spLocks noGrp="1"/>
          </p:cNvSpPr>
          <p:nvPr>
            <p:ph type="body" idx="1"/>
          </p:nvPr>
        </p:nvSpPr>
        <p:spPr>
          <a:xfrm>
            <a:off x="762000" y="2360645"/>
            <a:ext cx="10668000" cy="3735355"/>
          </a:xfrm>
        </p:spPr>
        <p:txBody>
          <a:bodyPr>
            <a:normAutofit/>
          </a:bodyPr>
          <a:lstStyle/>
          <a:p>
            <a:r>
              <a:rPr lang="it-IT" sz="1800" i="1" dirty="0"/>
              <a:t>Determinare gli ambiti di impiego della crittografia e specificare, per ogni utilizzo, i tipi</a:t>
            </a:r>
            <a:endParaRPr lang="en-US" sz="1800" b="1" i="1" dirty="0"/>
          </a:p>
          <a:p>
            <a:endParaRPr lang="it-IT" dirty="0"/>
          </a:p>
          <a:p>
            <a:r>
              <a:rPr lang="it-IT" dirty="0"/>
              <a:t>L'applicazione implementa TLS 1.3 a livello di trasporto, facendo uso dell'algoritmo AES-256 GCM per la cifratura dei messaggi scambiati con il client e di SHA384 per garantire l'integrità dei dati.</a:t>
            </a:r>
          </a:p>
          <a:p>
            <a:r>
              <a:rPr lang="it-IT" dirty="0"/>
              <a:t>Per quanto riguarda </a:t>
            </a:r>
            <a:r>
              <a:rPr lang="it-IT" dirty="0" err="1"/>
              <a:t>Vault</a:t>
            </a:r>
            <a:r>
              <a:rPr lang="it-IT" dirty="0"/>
              <a:t>, la sua inizializzazione richiede la procedura di "</a:t>
            </a:r>
            <a:r>
              <a:rPr lang="it-IT" dirty="0" err="1"/>
              <a:t>unsealing</a:t>
            </a:r>
            <a:r>
              <a:rPr lang="it-IT" dirty="0"/>
              <a:t>" mediante l'utilizzo dell'algoritmo Shamir. In aggiunta, i dati contenuti negli </a:t>
            </a:r>
            <a:r>
              <a:rPr lang="it-IT" dirty="0" err="1"/>
              <a:t>engine</a:t>
            </a:r>
            <a:r>
              <a:rPr lang="it-IT" dirty="0"/>
              <a:t> di </a:t>
            </a:r>
            <a:r>
              <a:rPr lang="it-IT" dirty="0" err="1"/>
              <a:t>Vault</a:t>
            </a:r>
            <a:r>
              <a:rPr lang="it-IT" dirty="0"/>
              <a:t> sono cifrati utilizzando l'algoritmo AES-256 GCM (Galois Counter Mode).</a:t>
            </a:r>
          </a:p>
        </p:txBody>
      </p:sp>
    </p:spTree>
    <p:extLst>
      <p:ext uri="{BB962C8B-B14F-4D97-AF65-F5344CB8AC3E}">
        <p14:creationId xmlns:p14="http://schemas.microsoft.com/office/powerpoint/2010/main" val="38389926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EF8245-1AC6-B9DC-F6FE-ECBC259E567E}"/>
              </a:ext>
            </a:extLst>
          </p:cNvPr>
          <p:cNvSpPr>
            <a:spLocks noGrp="1"/>
          </p:cNvSpPr>
          <p:nvPr>
            <p:ph type="title"/>
          </p:nvPr>
        </p:nvSpPr>
        <p:spPr>
          <a:xfrm>
            <a:off x="762000" y="1524000"/>
            <a:ext cx="10668000" cy="836645"/>
          </a:xfrm>
        </p:spPr>
        <p:txBody>
          <a:bodyPr>
            <a:normAutofit/>
          </a:bodyPr>
          <a:lstStyle/>
          <a:p>
            <a:pPr algn="ctr"/>
            <a:r>
              <a:rPr lang="it-IT" dirty="0"/>
              <a:t>SC-18</a:t>
            </a:r>
            <a:br>
              <a:rPr lang="it-IT" dirty="0"/>
            </a:br>
            <a:r>
              <a:rPr lang="en-US" sz="1800" dirty="0">
                <a:effectLst/>
                <a:latin typeface="Calibri" panose="020F0502020204030204" pitchFamily="34" charset="0"/>
                <a:ea typeface="Calibri" panose="020F0502020204030204" pitchFamily="34" charset="0"/>
                <a:cs typeface="Times New Roman" panose="02020603050405020304" pitchFamily="18" charset="0"/>
              </a:rPr>
              <a:t>MOBILE CODE</a:t>
            </a:r>
            <a:endParaRPr lang="it-IT" dirty="0"/>
          </a:p>
        </p:txBody>
      </p:sp>
      <p:sp>
        <p:nvSpPr>
          <p:cNvPr id="3" name="Segnaposto testo 2">
            <a:extLst>
              <a:ext uri="{FF2B5EF4-FFF2-40B4-BE49-F238E27FC236}">
                <a16:creationId xmlns:a16="http://schemas.microsoft.com/office/drawing/2014/main" id="{AE4E7DAC-307C-FDD0-3690-CA9D94FF4131}"/>
              </a:ext>
            </a:extLst>
          </p:cNvPr>
          <p:cNvSpPr>
            <a:spLocks noGrp="1"/>
          </p:cNvSpPr>
          <p:nvPr>
            <p:ph type="body" idx="1"/>
          </p:nvPr>
        </p:nvSpPr>
        <p:spPr>
          <a:xfrm>
            <a:off x="762000" y="2360645"/>
            <a:ext cx="10668000" cy="3735355"/>
          </a:xfrm>
        </p:spPr>
        <p:txBody>
          <a:bodyPr>
            <a:normAutofit lnSpcReduction="10000"/>
          </a:bodyPr>
          <a:lstStyle/>
          <a:p>
            <a:r>
              <a:rPr lang="it-IT" sz="1800" i="1" dirty="0"/>
              <a:t>Definire codice mobile accettabile e non accettabile e autorizzare, monitorare e controllare l’uso di codice mobile all’interno del sistema.</a:t>
            </a:r>
          </a:p>
          <a:p>
            <a:endParaRPr lang="it-IT" dirty="0"/>
          </a:p>
          <a:p>
            <a:r>
              <a:rPr lang="it-IT" dirty="0"/>
              <a:t>L'applicazione è stata configurata in modo che non accetti codice mobile proveniente da fonti esterne. Questa restrizione è implementata attraverso Spring Boot, il quale consente l'esecuzione esclusiva del codice dell'applicazione stessa. La configurazione è realizzata mediante la modifica appropriata delle Content Security Policy (CSP) all'interno della classe di configurazione di Spring Security.</a:t>
            </a:r>
          </a:p>
          <a:p>
            <a:pPr algn="just"/>
            <a:r>
              <a:rPr lang="it-IT" dirty="0"/>
              <a:t>Questa impostazione offre inoltre una protezione esplicita contro gli attacchi di tipo Cross Site Scripting (XSS).</a:t>
            </a:r>
          </a:p>
        </p:txBody>
      </p:sp>
    </p:spTree>
    <p:extLst>
      <p:ext uri="{BB962C8B-B14F-4D97-AF65-F5344CB8AC3E}">
        <p14:creationId xmlns:p14="http://schemas.microsoft.com/office/powerpoint/2010/main" val="24457592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EF8245-1AC6-B9DC-F6FE-ECBC259E567E}"/>
              </a:ext>
            </a:extLst>
          </p:cNvPr>
          <p:cNvSpPr>
            <a:spLocks noGrp="1"/>
          </p:cNvSpPr>
          <p:nvPr>
            <p:ph type="title"/>
          </p:nvPr>
        </p:nvSpPr>
        <p:spPr>
          <a:xfrm>
            <a:off x="762000" y="1524000"/>
            <a:ext cx="10668000" cy="836645"/>
          </a:xfrm>
        </p:spPr>
        <p:txBody>
          <a:bodyPr>
            <a:normAutofit/>
          </a:bodyPr>
          <a:lstStyle/>
          <a:p>
            <a:pPr algn="ctr"/>
            <a:r>
              <a:rPr lang="it-IT" dirty="0"/>
              <a:t>SC-23</a:t>
            </a:r>
            <a:br>
              <a:rPr lang="it-IT" dirty="0"/>
            </a:br>
            <a:r>
              <a:rPr lang="en-US" sz="1800" dirty="0">
                <a:effectLst/>
                <a:latin typeface="Calibri" panose="020F0502020204030204" pitchFamily="34" charset="0"/>
                <a:ea typeface="Calibri" panose="020F0502020204030204" pitchFamily="34" charset="0"/>
                <a:cs typeface="Times New Roman" panose="02020603050405020304" pitchFamily="18" charset="0"/>
              </a:rPr>
              <a:t>SESSION AUTHENTICITY</a:t>
            </a:r>
            <a:endParaRPr lang="it-IT" dirty="0"/>
          </a:p>
        </p:txBody>
      </p:sp>
      <p:sp>
        <p:nvSpPr>
          <p:cNvPr id="3" name="Segnaposto testo 2">
            <a:extLst>
              <a:ext uri="{FF2B5EF4-FFF2-40B4-BE49-F238E27FC236}">
                <a16:creationId xmlns:a16="http://schemas.microsoft.com/office/drawing/2014/main" id="{AE4E7DAC-307C-FDD0-3690-CA9D94FF4131}"/>
              </a:ext>
            </a:extLst>
          </p:cNvPr>
          <p:cNvSpPr>
            <a:spLocks noGrp="1"/>
          </p:cNvSpPr>
          <p:nvPr>
            <p:ph type="body" idx="1"/>
          </p:nvPr>
        </p:nvSpPr>
        <p:spPr>
          <a:xfrm>
            <a:off x="762000" y="2360645"/>
            <a:ext cx="10668000" cy="3735355"/>
          </a:xfrm>
        </p:spPr>
        <p:txBody>
          <a:bodyPr>
            <a:normAutofit fontScale="92500" lnSpcReduction="10000"/>
          </a:bodyPr>
          <a:lstStyle/>
          <a:p>
            <a:r>
              <a:rPr lang="it-IT" sz="1800" i="1" dirty="0"/>
              <a:t>Proteggere l'autenticità delle sessioni di comunicazione.</a:t>
            </a:r>
          </a:p>
          <a:p>
            <a:endParaRPr lang="it-IT" dirty="0"/>
          </a:p>
          <a:p>
            <a:r>
              <a:rPr lang="it-IT" dirty="0"/>
              <a:t>L'applicazione implementa un sistema di autenticazione basato su </a:t>
            </a:r>
            <a:r>
              <a:rPr lang="it-IT" dirty="0" err="1"/>
              <a:t>Keycloak</a:t>
            </a:r>
            <a:r>
              <a:rPr lang="it-IT" dirty="0"/>
              <a:t>. Una volta completata con successo l'autenticazione, viene generato un token di identità e un token di accesso. Il token di accesso è digitalmente firmato dal </a:t>
            </a:r>
            <a:r>
              <a:rPr lang="it-IT" dirty="0" err="1"/>
              <a:t>realm</a:t>
            </a:r>
            <a:r>
              <a:rPr lang="it-IT" dirty="0"/>
              <a:t> e contiene informazioni di accesso.</a:t>
            </a:r>
          </a:p>
          <a:p>
            <a:r>
              <a:rPr lang="it-IT" dirty="0"/>
              <a:t>L'utilizzo di Open ID Connect (OIDC) consente di autenticare un client attraverso diversi metodi al fine di ricevere i suddetti token. Per ottenere questi token, viene utilizzato un codice temporaneo, mirato a prevenire attacchi di tipo replay.</a:t>
            </a:r>
          </a:p>
          <a:p>
            <a:r>
              <a:rPr lang="it-IT" dirty="0"/>
              <a:t>Gli access token hanno generalmente una breve durata e scadono dopo pochi minuti. Successivamente, è compito del refresh token generare un nuovo access token. Questo meccanismo risulta cruciale per mitigare attacchi di tipo Man-in-the-Middle (MITM).</a:t>
            </a:r>
          </a:p>
        </p:txBody>
      </p:sp>
    </p:spTree>
    <p:extLst>
      <p:ext uri="{BB962C8B-B14F-4D97-AF65-F5344CB8AC3E}">
        <p14:creationId xmlns:p14="http://schemas.microsoft.com/office/powerpoint/2010/main" val="1335758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4692CC-09E1-15FF-CA39-150791BDD4C3}"/>
              </a:ext>
            </a:extLst>
          </p:cNvPr>
          <p:cNvSpPr>
            <a:spLocks noGrp="1"/>
          </p:cNvSpPr>
          <p:nvPr>
            <p:ph type="title"/>
          </p:nvPr>
        </p:nvSpPr>
        <p:spPr/>
        <p:txBody>
          <a:bodyPr/>
          <a:lstStyle/>
          <a:p>
            <a:pPr algn="ctr"/>
            <a:r>
              <a:rPr lang="it-IT" dirty="0" err="1"/>
              <a:t>Authorization</a:t>
            </a:r>
            <a:endParaRPr lang="it-IT" dirty="0"/>
          </a:p>
        </p:txBody>
      </p:sp>
      <p:sp>
        <p:nvSpPr>
          <p:cNvPr id="3" name="Segnaposto contenuto 2">
            <a:extLst>
              <a:ext uri="{FF2B5EF4-FFF2-40B4-BE49-F238E27FC236}">
                <a16:creationId xmlns:a16="http://schemas.microsoft.com/office/drawing/2014/main" id="{161828BD-BCDB-5D1F-18A4-1675A536C71C}"/>
              </a:ext>
            </a:extLst>
          </p:cNvPr>
          <p:cNvSpPr>
            <a:spLocks noGrp="1"/>
          </p:cNvSpPr>
          <p:nvPr>
            <p:ph idx="1"/>
          </p:nvPr>
        </p:nvSpPr>
        <p:spPr/>
        <p:txBody>
          <a:bodyPr>
            <a:normAutofit/>
          </a:bodyPr>
          <a:lstStyle/>
          <a:p>
            <a:pPr marL="0" indent="0">
              <a:buNone/>
            </a:pPr>
            <a:r>
              <a:rPr lang="it-IT" dirty="0"/>
              <a:t>Una volta che l'utente ha completato il processo di autenticazione, procediamo a valutare i permessi specifici che detiene al fine di determinare le operazioni consentite. Nell'ambito della nostra applicazione, effettuiamo una distinzione tra:</a:t>
            </a:r>
          </a:p>
          <a:p>
            <a:r>
              <a:rPr lang="it-IT" dirty="0"/>
              <a:t>Utente Registrato</a:t>
            </a:r>
          </a:p>
          <a:p>
            <a:r>
              <a:rPr lang="it-IT" dirty="0"/>
              <a:t>Amministratore</a:t>
            </a:r>
          </a:p>
        </p:txBody>
      </p:sp>
    </p:spTree>
    <p:extLst>
      <p:ext uri="{BB962C8B-B14F-4D97-AF65-F5344CB8AC3E}">
        <p14:creationId xmlns:p14="http://schemas.microsoft.com/office/powerpoint/2010/main" val="35071420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EF8245-1AC6-B9DC-F6FE-ECBC259E567E}"/>
              </a:ext>
            </a:extLst>
          </p:cNvPr>
          <p:cNvSpPr>
            <a:spLocks noGrp="1"/>
          </p:cNvSpPr>
          <p:nvPr>
            <p:ph type="title"/>
          </p:nvPr>
        </p:nvSpPr>
        <p:spPr>
          <a:xfrm>
            <a:off x="762000" y="1524000"/>
            <a:ext cx="10668000" cy="836645"/>
          </a:xfrm>
        </p:spPr>
        <p:txBody>
          <a:bodyPr>
            <a:normAutofit/>
          </a:bodyPr>
          <a:lstStyle/>
          <a:p>
            <a:pPr algn="ctr"/>
            <a:r>
              <a:rPr lang="it-IT" dirty="0"/>
              <a:t>SC-28</a:t>
            </a:r>
            <a:br>
              <a:rPr lang="it-IT" dirty="0"/>
            </a:br>
            <a:r>
              <a:rPr lang="en-US" sz="1800" dirty="0">
                <a:effectLst/>
                <a:latin typeface="Calibri" panose="020F0502020204030204" pitchFamily="34" charset="0"/>
                <a:ea typeface="Calibri" panose="020F0502020204030204" pitchFamily="34" charset="0"/>
                <a:cs typeface="Times New Roman" panose="02020603050405020304" pitchFamily="18" charset="0"/>
              </a:rPr>
              <a:t>PROTECTION OF INFORMATION AT REST</a:t>
            </a:r>
            <a:endParaRPr lang="it-IT" dirty="0"/>
          </a:p>
        </p:txBody>
      </p:sp>
      <p:sp>
        <p:nvSpPr>
          <p:cNvPr id="3" name="Segnaposto testo 2">
            <a:extLst>
              <a:ext uri="{FF2B5EF4-FFF2-40B4-BE49-F238E27FC236}">
                <a16:creationId xmlns:a16="http://schemas.microsoft.com/office/drawing/2014/main" id="{AE4E7DAC-307C-FDD0-3690-CA9D94FF4131}"/>
              </a:ext>
            </a:extLst>
          </p:cNvPr>
          <p:cNvSpPr>
            <a:spLocks noGrp="1"/>
          </p:cNvSpPr>
          <p:nvPr>
            <p:ph type="body" idx="1"/>
          </p:nvPr>
        </p:nvSpPr>
        <p:spPr>
          <a:xfrm>
            <a:off x="762000" y="2360645"/>
            <a:ext cx="10668000" cy="3735355"/>
          </a:xfrm>
        </p:spPr>
        <p:txBody>
          <a:bodyPr>
            <a:normAutofit lnSpcReduction="10000"/>
          </a:bodyPr>
          <a:lstStyle/>
          <a:p>
            <a:r>
              <a:rPr lang="it-IT" sz="1800" i="1" dirty="0"/>
              <a:t>Proteggere la confidenzialità e l’integrità delle informazioni degli utenti e del sistema memorizzate nei dispositivi di archiviazione di massa.</a:t>
            </a:r>
          </a:p>
          <a:p>
            <a:r>
              <a:rPr lang="it-IT" sz="1800" i="1" dirty="0"/>
              <a:t>Enhancement:</a:t>
            </a:r>
          </a:p>
          <a:p>
            <a:pPr lvl="1" algn="just"/>
            <a:r>
              <a:rPr lang="en-US" sz="1800" b="1" i="1" dirty="0"/>
              <a:t>SC-2</a:t>
            </a:r>
            <a:r>
              <a:rPr lang="en-US" b="1" i="1" dirty="0"/>
              <a:t>8</a:t>
            </a:r>
            <a:r>
              <a:rPr lang="en-US" sz="1800" b="1" i="1" dirty="0"/>
              <a:t>(01): </a:t>
            </a:r>
            <a:r>
              <a:rPr lang="it-IT" b="1" i="1" dirty="0"/>
              <a:t>CRYPTOGRAPHIC PROTECTION </a:t>
            </a:r>
          </a:p>
          <a:p>
            <a:pPr lvl="1" algn="just"/>
            <a:endParaRPr lang="en-US" sz="1800" b="1" i="1" dirty="0"/>
          </a:p>
          <a:p>
            <a:r>
              <a:rPr lang="it-IT" dirty="0"/>
              <a:t>Le credenziali degli utenti sono memorizzate in </a:t>
            </a:r>
            <a:r>
              <a:rPr lang="it-IT" dirty="0" err="1"/>
              <a:t>Keycloak</a:t>
            </a:r>
            <a:r>
              <a:rPr lang="it-IT" dirty="0"/>
              <a:t>. Le credenziali di accesso al database e i client secret sono invece custodite in </a:t>
            </a:r>
            <a:r>
              <a:rPr lang="it-IT" dirty="0" err="1"/>
              <a:t>Vault</a:t>
            </a:r>
            <a:r>
              <a:rPr lang="it-IT" dirty="0"/>
              <a:t>, Che ha </a:t>
            </a:r>
            <a:r>
              <a:rPr lang="it-IT" dirty="0" err="1"/>
              <a:t>Consul</a:t>
            </a:r>
            <a:r>
              <a:rPr lang="it-IT" dirty="0"/>
              <a:t> Come </a:t>
            </a:r>
            <a:r>
              <a:rPr lang="it-IT" dirty="0" err="1"/>
              <a:t>Backend</a:t>
            </a:r>
            <a:r>
              <a:rPr lang="it-IT" dirty="0"/>
              <a:t>. I dati essenziali per il corretto funzionamento dell'applicazione, come informazioni sulle Sessioni e sui Gruppi, sono conservati nel database </a:t>
            </a:r>
            <a:r>
              <a:rPr lang="it-IT" dirty="0" err="1"/>
              <a:t>PostgreSQL</a:t>
            </a:r>
            <a:r>
              <a:rPr lang="it-IT" dirty="0"/>
              <a:t>. In tutti i casi, la conservazione dei dati è attentamente gestita per garantire gli attributi di riservatezza e integrità.</a:t>
            </a:r>
          </a:p>
        </p:txBody>
      </p:sp>
    </p:spTree>
    <p:extLst>
      <p:ext uri="{BB962C8B-B14F-4D97-AF65-F5344CB8AC3E}">
        <p14:creationId xmlns:p14="http://schemas.microsoft.com/office/powerpoint/2010/main" val="432251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4692CC-09E1-15FF-CA39-150791BDD4C3}"/>
              </a:ext>
            </a:extLst>
          </p:cNvPr>
          <p:cNvSpPr>
            <a:spLocks noGrp="1"/>
          </p:cNvSpPr>
          <p:nvPr>
            <p:ph type="title"/>
          </p:nvPr>
        </p:nvSpPr>
        <p:spPr/>
        <p:txBody>
          <a:bodyPr/>
          <a:lstStyle/>
          <a:p>
            <a:pPr algn="ctr"/>
            <a:r>
              <a:rPr lang="it-IT" dirty="0"/>
              <a:t>Architettura</a:t>
            </a:r>
          </a:p>
        </p:txBody>
      </p:sp>
      <p:sp>
        <p:nvSpPr>
          <p:cNvPr id="3" name="Segnaposto contenuto 2">
            <a:extLst>
              <a:ext uri="{FF2B5EF4-FFF2-40B4-BE49-F238E27FC236}">
                <a16:creationId xmlns:a16="http://schemas.microsoft.com/office/drawing/2014/main" id="{161828BD-BCDB-5D1F-18A4-1675A536C71C}"/>
              </a:ext>
            </a:extLst>
          </p:cNvPr>
          <p:cNvSpPr>
            <a:spLocks noGrp="1"/>
          </p:cNvSpPr>
          <p:nvPr>
            <p:ph idx="1"/>
          </p:nvPr>
        </p:nvSpPr>
        <p:spPr/>
        <p:txBody>
          <a:bodyPr>
            <a:normAutofit fontScale="92500" lnSpcReduction="10000"/>
          </a:bodyPr>
          <a:lstStyle/>
          <a:p>
            <a:pPr marL="0" indent="0">
              <a:buNone/>
            </a:pPr>
            <a:r>
              <a:rPr lang="it-IT" dirty="0"/>
              <a:t>La web app è stata realizzata mediante il framework </a:t>
            </a:r>
            <a:r>
              <a:rPr lang="it-IT" dirty="0" err="1"/>
              <a:t>Vaadin</a:t>
            </a:r>
            <a:r>
              <a:rPr lang="it-IT" dirty="0"/>
              <a:t> che si pone come strato superiore a Spring Boot.</a:t>
            </a:r>
          </a:p>
          <a:p>
            <a:pPr marL="0" indent="0">
              <a:buNone/>
            </a:pPr>
            <a:r>
              <a:rPr lang="it-IT" dirty="0"/>
              <a:t>L’applicazione è stata containerizzata mediante Docker Compose, il quale esegue un’istanza dell’applicativo, un container per realizzare la logica di Identity and Access Management impiegando </a:t>
            </a:r>
            <a:r>
              <a:rPr lang="it-IT" dirty="0" err="1"/>
              <a:t>Keycloak</a:t>
            </a:r>
            <a:r>
              <a:rPr lang="it-IT" dirty="0"/>
              <a:t>, un container sul quale esegue </a:t>
            </a:r>
            <a:r>
              <a:rPr lang="it-IT" dirty="0" err="1"/>
              <a:t>Hashicorp</a:t>
            </a:r>
            <a:r>
              <a:rPr lang="it-IT" dirty="0"/>
              <a:t> </a:t>
            </a:r>
            <a:r>
              <a:rPr lang="it-IT" dirty="0" err="1"/>
              <a:t>Vault</a:t>
            </a:r>
            <a:r>
              <a:rPr lang="it-IT" dirty="0"/>
              <a:t>, che conserva in modo sicuro su un container </a:t>
            </a:r>
            <a:r>
              <a:rPr lang="it-IT" dirty="0" err="1"/>
              <a:t>Consul</a:t>
            </a:r>
            <a:r>
              <a:rPr lang="it-IT" dirty="0"/>
              <a:t> informazioni che non andrebbero in nessun modo cablate direttamente nella logica di controllo dei servizi e un container su cui gira un database </a:t>
            </a:r>
            <a:r>
              <a:rPr lang="it-IT" dirty="0" err="1"/>
              <a:t>PostgreSQL</a:t>
            </a:r>
            <a:r>
              <a:rPr lang="it-IT" dirty="0"/>
              <a:t>. </a:t>
            </a:r>
            <a:br>
              <a:rPr lang="it-IT" dirty="0"/>
            </a:br>
            <a:endParaRPr lang="it-IT" dirty="0"/>
          </a:p>
        </p:txBody>
      </p:sp>
    </p:spTree>
    <p:extLst>
      <p:ext uri="{BB962C8B-B14F-4D97-AF65-F5344CB8AC3E}">
        <p14:creationId xmlns:p14="http://schemas.microsoft.com/office/powerpoint/2010/main" val="29198017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TM04033919[[fn=Circuito]]</Template>
  <TotalTime>9289</TotalTime>
  <Words>5937</Words>
  <Application>Microsoft Office PowerPoint</Application>
  <PresentationFormat>Widescreen</PresentationFormat>
  <Paragraphs>355</Paragraphs>
  <Slides>80</Slides>
  <Notes>0</Notes>
  <HiddenSlides>0</HiddenSlides>
  <MMClips>0</MMClips>
  <ScaleCrop>false</ScaleCrop>
  <HeadingPairs>
    <vt:vector size="8" baseType="variant">
      <vt:variant>
        <vt:lpstr>Caratteri utilizzati</vt:lpstr>
      </vt:variant>
      <vt:variant>
        <vt:i4>3</vt:i4>
      </vt:variant>
      <vt:variant>
        <vt:lpstr>Tema</vt:lpstr>
      </vt:variant>
      <vt:variant>
        <vt:i4>1</vt:i4>
      </vt:variant>
      <vt:variant>
        <vt:lpstr>Collegamenti</vt:lpstr>
      </vt:variant>
      <vt:variant>
        <vt:i4>2</vt:i4>
      </vt:variant>
      <vt:variant>
        <vt:lpstr>Titoli diapositive</vt:lpstr>
      </vt:variant>
      <vt:variant>
        <vt:i4>80</vt:i4>
      </vt:variant>
    </vt:vector>
  </HeadingPairs>
  <TitlesOfParts>
    <vt:vector size="86" baseType="lpstr">
      <vt:lpstr>Arial</vt:lpstr>
      <vt:lpstr>Calibri</vt:lpstr>
      <vt:lpstr>Tw Cen MT</vt:lpstr>
      <vt:lpstr>Circuito</vt:lpstr>
      <vt:lpstr>D:\adric\OneDrive - Università di Napoli Federico II\Desktop\Adriano Università Magistrale\Secure System Design\ThreatsExcel.xlsx</vt:lpstr>
      <vt:lpstr>D:\adric\OneDrive - Università di Napoli Federico II\Desktop\Adriano Università Magistrale\Secure System Design\NIST_compliance_summary.xlsx</vt:lpstr>
      <vt:lpstr>Progetto Secure system design</vt:lpstr>
      <vt:lpstr>STUDYAPP</vt:lpstr>
      <vt:lpstr>STUDYAPP</vt:lpstr>
      <vt:lpstr>Studyapp</vt:lpstr>
      <vt:lpstr>REQUISITI</vt:lpstr>
      <vt:lpstr>COnfidentiality</vt:lpstr>
      <vt:lpstr>Integrity</vt:lpstr>
      <vt:lpstr>Authorization</vt:lpstr>
      <vt:lpstr>Architettura</vt:lpstr>
      <vt:lpstr>Architettura</vt:lpstr>
      <vt:lpstr>DePloyment Diagram </vt:lpstr>
      <vt:lpstr>Use Case diagram</vt:lpstr>
      <vt:lpstr>Sequence diagram</vt:lpstr>
      <vt:lpstr>Tecnologie  </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Threat Analysis  </vt:lpstr>
      <vt:lpstr>Threat Analysis</vt:lpstr>
      <vt:lpstr>Threat Modeling</vt:lpstr>
      <vt:lpstr>Microsoft Threat Modeling Tool</vt:lpstr>
      <vt:lpstr>Microsoft Threat Modeling Tool</vt:lpstr>
      <vt:lpstr>Threat Mitigation</vt:lpstr>
      <vt:lpstr>Famiglie di controlli implementate</vt:lpstr>
      <vt:lpstr>Famiglie di Controlli Nist</vt:lpstr>
      <vt:lpstr>Famiglia IA </vt:lpstr>
      <vt:lpstr>Identity Assurance Level</vt:lpstr>
      <vt:lpstr>Authenticator Assurance Level</vt:lpstr>
      <vt:lpstr>IA-02 IDENTIFICATION AND AUTHENTICATION (ORGANIZATIONAL USERS)</vt:lpstr>
      <vt:lpstr>IA-02 IDENTIFICATION AND AUTHENTICATION (ORGANIZATIONAL USERS)</vt:lpstr>
      <vt:lpstr>IA-03 DEVICE IDENTIFICATION AND AUTHENTICATION</vt:lpstr>
      <vt:lpstr>IA-03 DEVICE IDENTIFICATION AND AUTHENTICATION</vt:lpstr>
      <vt:lpstr>IA-04 IDENTIFIER MANAGEMENT</vt:lpstr>
      <vt:lpstr>IA-05 authenticator MANAGEMENT</vt:lpstr>
      <vt:lpstr>IA-05 authenticator MANAGEMENT</vt:lpstr>
      <vt:lpstr>IA-05 authenticator MANAGEMENT</vt:lpstr>
      <vt:lpstr>IA-06 AUTHENTICATION FEEDBACK</vt:lpstr>
      <vt:lpstr>IA-11 RE-AUTHENTICATION</vt:lpstr>
      <vt:lpstr>IA-12 IDENTITY PROOFING</vt:lpstr>
      <vt:lpstr>Famiglia AC </vt:lpstr>
      <vt:lpstr>AC-02  ACCOUNT MANAGEMENT</vt:lpstr>
      <vt:lpstr>AC-02  ACCOUNT MANAGEMENT</vt:lpstr>
      <vt:lpstr>AC-03  ACCESS ENFORCEMENT </vt:lpstr>
      <vt:lpstr>AC-04  INFORMATION FLOW ENFORCEMENT</vt:lpstr>
      <vt:lpstr>AC-05  SEPARATION OF DUTIES</vt:lpstr>
      <vt:lpstr>AC-06  LEAST PRIVILEGE</vt:lpstr>
      <vt:lpstr>AC-07  UNSUCCESSFUL LOGON ATTEMPTS</vt:lpstr>
      <vt:lpstr>AC-07  UNSUCCESSFUL LOGON ATTEMPTS</vt:lpstr>
      <vt:lpstr>AC-08  SYSTEM USE NOTIFICATION</vt:lpstr>
      <vt:lpstr>AC-08  SYSTEM USE NOTIFICATION</vt:lpstr>
      <vt:lpstr>AC-12 SESSION TERMINATION</vt:lpstr>
      <vt:lpstr>AC-17  REMOTE ACCESS</vt:lpstr>
      <vt:lpstr>Famiglia AU </vt:lpstr>
      <vt:lpstr>AU-02 EVENT LOGGING</vt:lpstr>
      <vt:lpstr>au-03 CONTENT OF AUDIT RECORDS</vt:lpstr>
      <vt:lpstr>au-03 CONTENT OF AUDIT RECORDS</vt:lpstr>
      <vt:lpstr>Au-04 AUDIT LOG STORAGE CAPACITY</vt:lpstr>
      <vt:lpstr>Au-08 TIME STAMPS</vt:lpstr>
      <vt:lpstr>au-11 AUDIT RECORD RETENTION</vt:lpstr>
      <vt:lpstr>au-12 AUDIT RECORD Generation</vt:lpstr>
      <vt:lpstr>Famiglia SC </vt:lpstr>
      <vt:lpstr>SC-02 SEPARATION OF SYSTEM AND USER FUNCTIONALITY</vt:lpstr>
      <vt:lpstr>SC-07 BOUNDARY PROTECTION</vt:lpstr>
      <vt:lpstr>SC-08 TRANSMISSION CONFIDENTIALITY AND INTEGRITY</vt:lpstr>
      <vt:lpstr>SC-10 NETWORK DISCONNECT</vt:lpstr>
      <vt:lpstr>SC-13 CRYPTOGRAPHIC PROTECTION</vt:lpstr>
      <vt:lpstr>SC-18 MOBILE CODE</vt:lpstr>
      <vt:lpstr>SC-23 SESSION AUTHENTICITY</vt:lpstr>
      <vt:lpstr>SC-28 PROTECTION OF INFORMATION AT REST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Famiglie di controlli implementate</dc:title>
  <dc:creator>Adriano Coppola</dc:creator>
  <cp:lastModifiedBy>Adriano Coppola</cp:lastModifiedBy>
  <cp:revision>18</cp:revision>
  <dcterms:created xsi:type="dcterms:W3CDTF">2024-01-09T14:56:04Z</dcterms:created>
  <dcterms:modified xsi:type="dcterms:W3CDTF">2024-02-05T23:41:06Z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ad0b24d-6422-44b0-b3de-abb3a9e8c81a_Enabled">
    <vt:lpwstr>true</vt:lpwstr>
  </property>
  <property fmtid="{D5CDD505-2E9C-101B-9397-08002B2CF9AE}" pid="3" name="MSIP_Label_2ad0b24d-6422-44b0-b3de-abb3a9e8c81a_SetDate">
    <vt:lpwstr>2024-02-02T16:05:45Z</vt:lpwstr>
  </property>
  <property fmtid="{D5CDD505-2E9C-101B-9397-08002B2CF9AE}" pid="4" name="MSIP_Label_2ad0b24d-6422-44b0-b3de-abb3a9e8c81a_Method">
    <vt:lpwstr>Standard</vt:lpwstr>
  </property>
  <property fmtid="{D5CDD505-2E9C-101B-9397-08002B2CF9AE}" pid="5" name="MSIP_Label_2ad0b24d-6422-44b0-b3de-abb3a9e8c81a_Name">
    <vt:lpwstr>defa4170-0d19-0005-0004-bc88714345d2</vt:lpwstr>
  </property>
  <property fmtid="{D5CDD505-2E9C-101B-9397-08002B2CF9AE}" pid="6" name="MSIP_Label_2ad0b24d-6422-44b0-b3de-abb3a9e8c81a_SiteId">
    <vt:lpwstr>2fcfe26a-bb62-46b0-b1e3-28f9da0c45fd</vt:lpwstr>
  </property>
  <property fmtid="{D5CDD505-2E9C-101B-9397-08002B2CF9AE}" pid="7" name="MSIP_Label_2ad0b24d-6422-44b0-b3de-abb3a9e8c81a_ActionId">
    <vt:lpwstr>8522b40d-2070-4cf3-94e4-a34d559fa6b0</vt:lpwstr>
  </property>
  <property fmtid="{D5CDD505-2E9C-101B-9397-08002B2CF9AE}" pid="8" name="MSIP_Label_2ad0b24d-6422-44b0-b3de-abb3a9e8c81a_ContentBits">
    <vt:lpwstr>0</vt:lpwstr>
  </property>
</Properties>
</file>